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569" r:id="rId2"/>
    <p:sldId id="491" r:id="rId3"/>
    <p:sldId id="572" r:id="rId4"/>
    <p:sldId id="783" r:id="rId5"/>
    <p:sldId id="784" r:id="rId6"/>
    <p:sldId id="785" r:id="rId7"/>
    <p:sldId id="786" r:id="rId8"/>
    <p:sldId id="787" r:id="rId9"/>
    <p:sldId id="788" r:id="rId10"/>
    <p:sldId id="802" r:id="rId11"/>
    <p:sldId id="803" r:id="rId12"/>
    <p:sldId id="804" r:id="rId13"/>
    <p:sldId id="790" r:id="rId14"/>
    <p:sldId id="807" r:id="rId15"/>
    <p:sldId id="808" r:id="rId16"/>
    <p:sldId id="805" r:id="rId17"/>
    <p:sldId id="809" r:id="rId18"/>
    <p:sldId id="812" r:id="rId19"/>
    <p:sldId id="813" r:id="rId20"/>
    <p:sldId id="814" r:id="rId21"/>
    <p:sldId id="815" r:id="rId22"/>
    <p:sldId id="811" r:id="rId23"/>
    <p:sldId id="816" r:id="rId24"/>
    <p:sldId id="817" r:id="rId25"/>
    <p:sldId id="819" r:id="rId26"/>
    <p:sldId id="820" r:id="rId27"/>
    <p:sldId id="821" r:id="rId28"/>
    <p:sldId id="822" r:id="rId29"/>
    <p:sldId id="810" r:id="rId30"/>
    <p:sldId id="791" r:id="rId31"/>
    <p:sldId id="792" r:id="rId32"/>
    <p:sldId id="793" r:id="rId33"/>
    <p:sldId id="823" r:id="rId34"/>
    <p:sldId id="825" r:id="rId35"/>
    <p:sldId id="824" r:id="rId36"/>
    <p:sldId id="826" r:id="rId37"/>
    <p:sldId id="827" r:id="rId38"/>
    <p:sldId id="828" r:id="rId39"/>
    <p:sldId id="829" r:id="rId40"/>
    <p:sldId id="831" r:id="rId41"/>
    <p:sldId id="830" r:id="rId42"/>
    <p:sldId id="833" r:id="rId43"/>
    <p:sldId id="834" r:id="rId44"/>
    <p:sldId id="835" r:id="rId45"/>
    <p:sldId id="836" r:id="rId46"/>
    <p:sldId id="837" r:id="rId47"/>
    <p:sldId id="832" r:id="rId48"/>
    <p:sldId id="840" r:id="rId49"/>
    <p:sldId id="841" r:id="rId50"/>
    <p:sldId id="842" r:id="rId51"/>
    <p:sldId id="843" r:id="rId52"/>
    <p:sldId id="844" r:id="rId53"/>
    <p:sldId id="845" r:id="rId54"/>
    <p:sldId id="846" r:id="rId55"/>
    <p:sldId id="847" r:id="rId56"/>
    <p:sldId id="794" r:id="rId57"/>
    <p:sldId id="851" r:id="rId58"/>
    <p:sldId id="852" r:id="rId59"/>
    <p:sldId id="848" r:id="rId60"/>
    <p:sldId id="850" r:id="rId61"/>
    <p:sldId id="849" r:id="rId62"/>
    <p:sldId id="795" r:id="rId63"/>
    <p:sldId id="796" r:id="rId64"/>
    <p:sldId id="797" r:id="rId65"/>
    <p:sldId id="798" r:id="rId66"/>
    <p:sldId id="799" r:id="rId67"/>
    <p:sldId id="800" r:id="rId68"/>
    <p:sldId id="801"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50" d="100"/>
          <a:sy n="50" d="100"/>
        </p:scale>
        <p:origin x="1023" y="4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92794" y="713233"/>
            <a:ext cx="5023292" cy="446276"/>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subTitle" idx="4"/>
          </p:nvPr>
        </p:nvSpPr>
        <p:spPr>
          <a:xfrm>
            <a:off x="1828800" y="3840480"/>
            <a:ext cx="8534400" cy="292388"/>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2717189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3250217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sz="half" idx="2"/>
          </p:nvPr>
        </p:nvSpPr>
        <p:spPr>
          <a:xfrm>
            <a:off x="609600" y="1577340"/>
            <a:ext cx="5303520" cy="292388"/>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9238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7" name="Holder 7"/>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1665571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5" name="Holder 5"/>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458246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4" name="Holder 4"/>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105443700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117" y="0"/>
            <a:ext cx="6703907" cy="454025"/>
          </a:xfrm>
          <a:custGeom>
            <a:avLst/>
            <a:gdLst/>
            <a:ahLst/>
            <a:cxnLst/>
            <a:rect l="l" t="t" r="r" b="b"/>
            <a:pathLst>
              <a:path w="5027930" h="454025">
                <a:moveTo>
                  <a:pt x="5027591" y="0"/>
                </a:moveTo>
                <a:lnTo>
                  <a:pt x="0" y="0"/>
                </a:lnTo>
                <a:lnTo>
                  <a:pt x="0" y="454025"/>
                </a:lnTo>
                <a:lnTo>
                  <a:pt x="4570413" y="454025"/>
                </a:lnTo>
                <a:lnTo>
                  <a:pt x="5027591" y="0"/>
                </a:lnTo>
                <a:close/>
              </a:path>
            </a:pathLst>
          </a:custGeom>
          <a:solidFill>
            <a:srgbClr val="E8E3DB"/>
          </a:solidFill>
        </p:spPr>
        <p:txBody>
          <a:bodyPr wrap="square" lIns="0" tIns="0" rIns="0" bIns="0" rtlCol="0"/>
          <a:lstStyle/>
          <a:p>
            <a:endParaRPr sz="1800"/>
          </a:p>
        </p:txBody>
      </p:sp>
      <p:sp>
        <p:nvSpPr>
          <p:cNvPr id="17" name="bg object 17"/>
          <p:cNvSpPr/>
          <p:nvPr/>
        </p:nvSpPr>
        <p:spPr>
          <a:xfrm>
            <a:off x="6096001" y="6397624"/>
            <a:ext cx="6094307" cy="457200"/>
          </a:xfrm>
          <a:custGeom>
            <a:avLst/>
            <a:gdLst/>
            <a:ahLst/>
            <a:cxnLst/>
            <a:rect l="l" t="t" r="r" b="b"/>
            <a:pathLst>
              <a:path w="4570730" h="457200">
                <a:moveTo>
                  <a:pt x="4570412" y="0"/>
                </a:moveTo>
                <a:lnTo>
                  <a:pt x="460375" y="0"/>
                </a:lnTo>
                <a:lnTo>
                  <a:pt x="0" y="457199"/>
                </a:lnTo>
                <a:lnTo>
                  <a:pt x="4570412" y="457199"/>
                </a:lnTo>
                <a:lnTo>
                  <a:pt x="4570412" y="0"/>
                </a:lnTo>
                <a:close/>
              </a:path>
            </a:pathLst>
          </a:custGeom>
          <a:solidFill>
            <a:srgbClr val="E8E3DB"/>
          </a:solidFill>
        </p:spPr>
        <p:txBody>
          <a:bodyPr wrap="square" lIns="0" tIns="0" rIns="0" bIns="0" rtlCol="0"/>
          <a:lstStyle/>
          <a:p>
            <a:endParaRPr sz="1800"/>
          </a:p>
        </p:txBody>
      </p:sp>
      <p:pic>
        <p:nvPicPr>
          <p:cNvPr id="18" name="bg object 18"/>
          <p:cNvPicPr/>
          <p:nvPr/>
        </p:nvPicPr>
        <p:blipFill>
          <a:blip r:embed="rId7" cstate="print"/>
          <a:stretch>
            <a:fillRect/>
          </a:stretch>
        </p:blipFill>
        <p:spPr>
          <a:xfrm>
            <a:off x="9865784" y="365126"/>
            <a:ext cx="1833033" cy="485775"/>
          </a:xfrm>
          <a:prstGeom prst="rect">
            <a:avLst/>
          </a:prstGeom>
        </p:spPr>
      </p:pic>
      <p:sp>
        <p:nvSpPr>
          <p:cNvPr id="2" name="Holder 2"/>
          <p:cNvSpPr>
            <a:spLocks noGrp="1"/>
          </p:cNvSpPr>
          <p:nvPr>
            <p:ph type="title"/>
          </p:nvPr>
        </p:nvSpPr>
        <p:spPr>
          <a:xfrm>
            <a:off x="692813" y="713233"/>
            <a:ext cx="8737600" cy="446276"/>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a:xfrm>
            <a:off x="677940" y="1392429"/>
            <a:ext cx="10836121" cy="292388"/>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a:xfrm>
            <a:off x="4145280" y="6377940"/>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5/15/2025</a:t>
            </a:fld>
            <a:endParaRPr lang="en-US"/>
          </a:p>
        </p:txBody>
      </p:sp>
      <p:sp>
        <p:nvSpPr>
          <p:cNvPr id="6" name="Holder 6"/>
          <p:cNvSpPr>
            <a:spLocks noGrp="1"/>
          </p:cNvSpPr>
          <p:nvPr>
            <p:ph type="sldNum" sz="quarter" idx="7"/>
          </p:nvPr>
        </p:nvSpPr>
        <p:spPr>
          <a:xfrm>
            <a:off x="736359" y="6556594"/>
            <a:ext cx="4972472" cy="153888"/>
          </a:xfrm>
          <a:prstGeom prst="rect">
            <a:avLst/>
          </a:prstGeom>
        </p:spPr>
        <p:txBody>
          <a:bodyPr wrap="square" lIns="0" tIns="0" rIns="0" bIns="0">
            <a:spAutoFit/>
          </a:bodyPr>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32791477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google.com.au/"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google.com.au/"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google.com.au/"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google.com.au/"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keepass.info/"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hyperlink" Target="http://www.shodan.io/" TargetMode="Externa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google.com.au/"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093302" y="0"/>
            <a:ext cx="4099560" cy="2471420"/>
          </a:xfrm>
          <a:custGeom>
            <a:avLst/>
            <a:gdLst/>
            <a:ahLst/>
            <a:cxnLst/>
            <a:rect l="l" t="t" r="r" b="b"/>
            <a:pathLst>
              <a:path w="4099559" h="2471420">
                <a:moveTo>
                  <a:pt x="0" y="2471178"/>
                </a:moveTo>
                <a:lnTo>
                  <a:pt x="4099387" y="2471178"/>
                </a:lnTo>
                <a:lnTo>
                  <a:pt x="4099387" y="0"/>
                </a:lnTo>
                <a:lnTo>
                  <a:pt x="0" y="0"/>
                </a:lnTo>
                <a:lnTo>
                  <a:pt x="0" y="2471178"/>
                </a:lnTo>
                <a:close/>
              </a:path>
            </a:pathLst>
          </a:custGeom>
          <a:solidFill>
            <a:srgbClr val="F2120D"/>
          </a:solidFill>
        </p:spPr>
        <p:txBody>
          <a:bodyPr wrap="square" lIns="0" tIns="0" rIns="0" bIns="0" rtlCol="0"/>
          <a:lstStyle/>
          <a:p>
            <a:endParaRPr kern="0">
              <a:solidFill>
                <a:sysClr val="windowText" lastClr="000000"/>
              </a:solidFill>
            </a:endParaRPr>
          </a:p>
        </p:txBody>
      </p:sp>
      <p:grpSp>
        <p:nvGrpSpPr>
          <p:cNvPr id="3" name="object 3"/>
          <p:cNvGrpSpPr/>
          <p:nvPr/>
        </p:nvGrpSpPr>
        <p:grpSpPr>
          <a:xfrm>
            <a:off x="1524000" y="0"/>
            <a:ext cx="9144000" cy="6858000"/>
            <a:chOff x="0" y="0"/>
            <a:chExt cx="9144000" cy="6858000"/>
          </a:xfrm>
        </p:grpSpPr>
        <p:sp>
          <p:nvSpPr>
            <p:cNvPr id="4" name="object 4"/>
            <p:cNvSpPr/>
            <p:nvPr/>
          </p:nvSpPr>
          <p:spPr>
            <a:xfrm>
              <a:off x="4569302" y="3427640"/>
              <a:ext cx="4575175" cy="3430904"/>
            </a:xfrm>
            <a:custGeom>
              <a:avLst/>
              <a:gdLst/>
              <a:ahLst/>
              <a:cxnLst/>
              <a:rect l="l" t="t" r="r" b="b"/>
              <a:pathLst>
                <a:path w="4575175" h="3430904">
                  <a:moveTo>
                    <a:pt x="4099388" y="0"/>
                  </a:moveTo>
                  <a:lnTo>
                    <a:pt x="0" y="0"/>
                  </a:lnTo>
                  <a:lnTo>
                    <a:pt x="475156" y="475437"/>
                  </a:lnTo>
                  <a:lnTo>
                    <a:pt x="475156" y="3430358"/>
                  </a:lnTo>
                  <a:lnTo>
                    <a:pt x="4574697" y="3430358"/>
                  </a:lnTo>
                  <a:lnTo>
                    <a:pt x="4574697" y="475424"/>
                  </a:lnTo>
                  <a:lnTo>
                    <a:pt x="4099388" y="0"/>
                  </a:lnTo>
                  <a:close/>
                </a:path>
              </a:pathLst>
            </a:custGeom>
            <a:solidFill>
              <a:srgbClr val="3D0F54"/>
            </a:solidFill>
          </p:spPr>
          <p:txBody>
            <a:bodyPr wrap="square" lIns="0" tIns="0" rIns="0" bIns="0" rtlCol="0"/>
            <a:lstStyle/>
            <a:p>
              <a:endParaRPr kern="0">
                <a:solidFill>
                  <a:sysClr val="windowText" lastClr="000000"/>
                </a:solidFill>
              </a:endParaRPr>
            </a:p>
          </p:txBody>
        </p:sp>
        <p:sp>
          <p:nvSpPr>
            <p:cNvPr id="5" name="object 5"/>
            <p:cNvSpPr/>
            <p:nvPr/>
          </p:nvSpPr>
          <p:spPr>
            <a:xfrm>
              <a:off x="0" y="0"/>
              <a:ext cx="4569460" cy="3427729"/>
            </a:xfrm>
            <a:custGeom>
              <a:avLst/>
              <a:gdLst/>
              <a:ahLst/>
              <a:cxnLst/>
              <a:rect l="l" t="t" r="r" b="b"/>
              <a:pathLst>
                <a:path w="4569460" h="3427729">
                  <a:moveTo>
                    <a:pt x="4569010" y="0"/>
                  </a:moveTo>
                  <a:lnTo>
                    <a:pt x="0" y="0"/>
                  </a:lnTo>
                  <a:lnTo>
                    <a:pt x="0" y="3427641"/>
                  </a:lnTo>
                  <a:lnTo>
                    <a:pt x="4569010" y="3427641"/>
                  </a:lnTo>
                  <a:lnTo>
                    <a:pt x="4569010" y="0"/>
                  </a:lnTo>
                  <a:close/>
                </a:path>
              </a:pathLst>
            </a:custGeom>
            <a:solidFill>
              <a:srgbClr val="F4F1ED"/>
            </a:solidFill>
          </p:spPr>
          <p:txBody>
            <a:bodyPr wrap="square" lIns="0" tIns="0" rIns="0" bIns="0" rtlCol="0"/>
            <a:lstStyle/>
            <a:p>
              <a:endParaRPr kern="0">
                <a:solidFill>
                  <a:sysClr val="windowText" lastClr="000000"/>
                </a:solidFill>
              </a:endParaRPr>
            </a:p>
          </p:txBody>
        </p:sp>
        <p:sp>
          <p:nvSpPr>
            <p:cNvPr id="6" name="object 6"/>
            <p:cNvSpPr/>
            <p:nvPr/>
          </p:nvSpPr>
          <p:spPr>
            <a:xfrm>
              <a:off x="0" y="3427640"/>
              <a:ext cx="5044440" cy="3430904"/>
            </a:xfrm>
            <a:custGeom>
              <a:avLst/>
              <a:gdLst/>
              <a:ahLst/>
              <a:cxnLst/>
              <a:rect l="l" t="t" r="r" b="b"/>
              <a:pathLst>
                <a:path w="5044440" h="3430904">
                  <a:moveTo>
                    <a:pt x="4569010" y="0"/>
                  </a:moveTo>
                  <a:lnTo>
                    <a:pt x="0" y="0"/>
                  </a:lnTo>
                  <a:lnTo>
                    <a:pt x="475156" y="475437"/>
                  </a:lnTo>
                  <a:lnTo>
                    <a:pt x="475156" y="3430358"/>
                  </a:lnTo>
                  <a:lnTo>
                    <a:pt x="5044332" y="3430358"/>
                  </a:lnTo>
                  <a:lnTo>
                    <a:pt x="5044332" y="475424"/>
                  </a:lnTo>
                  <a:lnTo>
                    <a:pt x="4569010" y="0"/>
                  </a:lnTo>
                  <a:close/>
                </a:path>
              </a:pathLst>
            </a:custGeom>
            <a:solidFill>
              <a:srgbClr val="E8E3DB"/>
            </a:solidFill>
          </p:spPr>
          <p:txBody>
            <a:bodyPr wrap="square" lIns="0" tIns="0" rIns="0" bIns="0" rtlCol="0"/>
            <a:lstStyle/>
            <a:p>
              <a:endParaRPr kern="0">
                <a:solidFill>
                  <a:sysClr val="windowText" lastClr="000000"/>
                </a:solidFill>
              </a:endParaRPr>
            </a:p>
          </p:txBody>
        </p:sp>
        <p:pic>
          <p:nvPicPr>
            <p:cNvPr id="7" name="object 7"/>
            <p:cNvPicPr/>
            <p:nvPr/>
          </p:nvPicPr>
          <p:blipFill>
            <a:blip r:embed="rId2" cstate="print"/>
            <a:stretch>
              <a:fillRect/>
            </a:stretch>
          </p:blipFill>
          <p:spPr>
            <a:xfrm>
              <a:off x="7401257" y="6092825"/>
              <a:ext cx="1374019" cy="484187"/>
            </a:xfrm>
            <a:prstGeom prst="rect">
              <a:avLst/>
            </a:prstGeom>
          </p:spPr>
        </p:pic>
      </p:grpSp>
      <p:sp>
        <p:nvSpPr>
          <p:cNvPr id="8" name="object 8"/>
          <p:cNvSpPr txBox="1">
            <a:spLocks noGrp="1"/>
          </p:cNvSpPr>
          <p:nvPr>
            <p:ph type="title"/>
          </p:nvPr>
        </p:nvSpPr>
        <p:spPr>
          <a:xfrm>
            <a:off x="1957070" y="296210"/>
            <a:ext cx="4178300" cy="579326"/>
          </a:xfrm>
          <a:prstGeom prst="rect">
            <a:avLst/>
          </a:prstGeom>
        </p:spPr>
        <p:txBody>
          <a:bodyPr vert="horz" wrap="square" lIns="0" tIns="12700" rIns="0" bIns="0" rtlCol="0">
            <a:spAutoFit/>
          </a:bodyPr>
          <a:lstStyle/>
          <a:p>
            <a:pPr marL="12700">
              <a:lnSpc>
                <a:spcPct val="150000"/>
              </a:lnSpc>
              <a:spcBef>
                <a:spcPts val="100"/>
              </a:spcBef>
            </a:pPr>
            <a:r>
              <a:rPr lang="en-US" sz="2800" dirty="0"/>
              <a:t>Preparation for Lab 5</a:t>
            </a:r>
          </a:p>
        </p:txBody>
      </p:sp>
      <p:sp>
        <p:nvSpPr>
          <p:cNvPr id="9" name="object 9"/>
          <p:cNvSpPr txBox="1"/>
          <p:nvPr/>
        </p:nvSpPr>
        <p:spPr>
          <a:xfrm>
            <a:off x="2475865" y="4290060"/>
            <a:ext cx="1623059" cy="320601"/>
          </a:xfrm>
          <a:prstGeom prst="rect">
            <a:avLst/>
          </a:prstGeom>
        </p:spPr>
        <p:txBody>
          <a:bodyPr vert="horz" wrap="square" lIns="0" tIns="12700" rIns="0" bIns="0" rtlCol="0">
            <a:spAutoFit/>
          </a:bodyPr>
          <a:lstStyle/>
          <a:p>
            <a:pPr marL="12700">
              <a:spcBef>
                <a:spcPts val="100"/>
              </a:spcBef>
            </a:pPr>
            <a:r>
              <a:rPr sz="2000" b="1" kern="0" dirty="0">
                <a:solidFill>
                  <a:srgbClr val="3D3935"/>
                </a:solidFill>
                <a:latin typeface="Arial"/>
                <a:cs typeface="Arial"/>
              </a:rPr>
              <a:t>Week</a:t>
            </a:r>
            <a:r>
              <a:rPr sz="2000" b="1" kern="0" spc="-75" dirty="0">
                <a:solidFill>
                  <a:srgbClr val="3D3935"/>
                </a:solidFill>
                <a:latin typeface="Arial"/>
                <a:cs typeface="Arial"/>
              </a:rPr>
              <a:t> </a:t>
            </a:r>
            <a:r>
              <a:rPr lang="en-US" sz="2000" b="1" kern="0" spc="-75" dirty="0">
                <a:solidFill>
                  <a:srgbClr val="3D3935"/>
                </a:solidFill>
                <a:latin typeface="Arial"/>
                <a:cs typeface="Arial"/>
              </a:rPr>
              <a:t>10</a:t>
            </a:r>
            <a:endParaRPr sz="2000" kern="0" dirty="0">
              <a:solidFill>
                <a:sysClr val="windowText" lastClr="000000"/>
              </a:solidFill>
              <a:latin typeface="Arial"/>
              <a:cs typeface="Arial"/>
            </a:endParaRPr>
          </a:p>
        </p:txBody>
      </p:sp>
      <p:sp>
        <p:nvSpPr>
          <p:cNvPr id="10" name="object 10"/>
          <p:cNvSpPr txBox="1"/>
          <p:nvPr/>
        </p:nvSpPr>
        <p:spPr>
          <a:xfrm>
            <a:off x="2475864" y="5213191"/>
            <a:ext cx="1623060" cy="344966"/>
          </a:xfrm>
          <a:prstGeom prst="rect">
            <a:avLst/>
          </a:prstGeom>
        </p:spPr>
        <p:txBody>
          <a:bodyPr vert="horz" wrap="square" lIns="0" tIns="97790" rIns="0" bIns="0" rtlCol="0">
            <a:spAutoFit/>
          </a:bodyPr>
          <a:lstStyle/>
          <a:p>
            <a:pPr marL="12700">
              <a:spcBef>
                <a:spcPts val="715"/>
              </a:spcBef>
            </a:pPr>
            <a:r>
              <a:rPr sz="1600" kern="0" dirty="0">
                <a:solidFill>
                  <a:srgbClr val="3D3935"/>
                </a:solidFill>
                <a:latin typeface="Arial"/>
                <a:cs typeface="Arial"/>
              </a:rPr>
              <a:t>Semester</a:t>
            </a:r>
            <a:r>
              <a:rPr sz="1600" kern="0" spc="-50" dirty="0">
                <a:solidFill>
                  <a:srgbClr val="3D3935"/>
                </a:solidFill>
                <a:latin typeface="Arial"/>
                <a:cs typeface="Arial"/>
              </a:rPr>
              <a:t> </a:t>
            </a:r>
            <a:r>
              <a:rPr sz="1600" kern="0" dirty="0">
                <a:solidFill>
                  <a:srgbClr val="3D3935"/>
                </a:solidFill>
                <a:latin typeface="Arial"/>
                <a:cs typeface="Arial"/>
              </a:rPr>
              <a:t>1,</a:t>
            </a:r>
            <a:r>
              <a:rPr sz="1600" kern="0" spc="-60" dirty="0">
                <a:solidFill>
                  <a:srgbClr val="3D3935"/>
                </a:solidFill>
                <a:latin typeface="Arial"/>
                <a:cs typeface="Arial"/>
              </a:rPr>
              <a:t> </a:t>
            </a:r>
            <a:r>
              <a:rPr sz="1600" kern="0" spc="-20" dirty="0">
                <a:solidFill>
                  <a:srgbClr val="3D3935"/>
                </a:solidFill>
                <a:latin typeface="Arial"/>
                <a:cs typeface="Arial"/>
              </a:rPr>
              <a:t>202</a:t>
            </a:r>
            <a:r>
              <a:rPr lang="en-US" sz="1600" kern="0" spc="-20" dirty="0">
                <a:solidFill>
                  <a:srgbClr val="3D3935"/>
                </a:solidFill>
                <a:latin typeface="Arial"/>
                <a:cs typeface="Arial"/>
              </a:rPr>
              <a:t>5</a:t>
            </a:r>
            <a:endParaRPr sz="1600" kern="0" dirty="0">
              <a:solidFill>
                <a:sysClr val="windowText" lastClr="000000"/>
              </a:solidFill>
              <a:latin typeface="Arial"/>
              <a:cs typeface="Arial"/>
            </a:endParaRPr>
          </a:p>
        </p:txBody>
      </p:sp>
      <p:sp>
        <p:nvSpPr>
          <p:cNvPr id="13" name="object 10">
            <a:extLst>
              <a:ext uri="{FF2B5EF4-FFF2-40B4-BE49-F238E27FC236}">
                <a16:creationId xmlns:a16="http://schemas.microsoft.com/office/drawing/2014/main" id="{E587F2C4-55DF-CBF9-0BB9-6FD7B20E0ABC}"/>
              </a:ext>
            </a:extLst>
          </p:cNvPr>
          <p:cNvSpPr txBox="1"/>
          <p:nvPr/>
        </p:nvSpPr>
        <p:spPr>
          <a:xfrm>
            <a:off x="2475865" y="5553208"/>
            <a:ext cx="2021915" cy="344966"/>
          </a:xfrm>
          <a:prstGeom prst="rect">
            <a:avLst/>
          </a:prstGeom>
        </p:spPr>
        <p:txBody>
          <a:bodyPr vert="horz" wrap="square" lIns="0" tIns="97790" rIns="0" bIns="0" rtlCol="0">
            <a:spAutoFit/>
          </a:bodyPr>
          <a:lstStyle/>
          <a:p>
            <a:pPr marL="12700">
              <a:spcBef>
                <a:spcPts val="715"/>
              </a:spcBef>
            </a:pPr>
            <a:r>
              <a:rPr lang="en-US" sz="1600" kern="0" dirty="0">
                <a:solidFill>
                  <a:srgbClr val="3D3935"/>
                </a:solidFill>
                <a:latin typeface="Arial"/>
                <a:cs typeface="Arial"/>
              </a:rPr>
              <a:t>Dr. Farshid Keivanian</a:t>
            </a:r>
            <a:endParaRPr sz="1600" kern="0" dirty="0">
              <a:solidFill>
                <a:sysClr val="windowText" lastClr="000000"/>
              </a:solidFill>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6D9F44-4FB1-2E13-0176-CD9CA5CCD5F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4204A6F-3F5A-B682-15B9-0C1A95993372}"/>
              </a:ext>
            </a:extLst>
          </p:cNvPr>
          <p:cNvPicPr>
            <a:picLocks noChangeAspect="1"/>
          </p:cNvPicPr>
          <p:nvPr/>
        </p:nvPicPr>
        <p:blipFill>
          <a:blip r:embed="rId2"/>
          <a:srcRect l="3659" t="22764" r="53902" b="19316"/>
          <a:stretch/>
        </p:blipFill>
        <p:spPr>
          <a:xfrm>
            <a:off x="7529215" y="3278459"/>
            <a:ext cx="4662784" cy="3579541"/>
          </a:xfrm>
          <a:prstGeom prst="rect">
            <a:avLst/>
          </a:prstGeom>
        </p:spPr>
      </p:pic>
      <p:sp>
        <p:nvSpPr>
          <p:cNvPr id="6" name="TextBox 5">
            <a:extLst>
              <a:ext uri="{FF2B5EF4-FFF2-40B4-BE49-F238E27FC236}">
                <a16:creationId xmlns:a16="http://schemas.microsoft.com/office/drawing/2014/main" id="{5A7EB3D9-70A6-B856-B627-A893F26FAB7E}"/>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931CFC0C-CB39-5D69-F10D-79F247221586}"/>
              </a:ext>
            </a:extLst>
          </p:cNvPr>
          <p:cNvSpPr txBox="1"/>
          <p:nvPr/>
        </p:nvSpPr>
        <p:spPr>
          <a:xfrm>
            <a:off x="-1" y="801747"/>
            <a:ext cx="12192000" cy="5196166"/>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Open Google Australia: </a:t>
            </a:r>
            <a:r>
              <a:rPr kumimoji="0" lang="en-US" altLang="en-US" sz="2800" b="0" i="0" u="none" strike="noStrike" cap="none" normalizeH="0" baseline="0" dirty="0">
                <a:ln>
                  <a:noFill/>
                </a:ln>
                <a:solidFill>
                  <a:schemeClr val="tx1"/>
                </a:solidFill>
                <a:effectLst/>
                <a:latin typeface="+mj-lt"/>
                <a:hlinkClick r:id="rId3"/>
              </a:rPr>
              <a:t>www.google.com.au</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on </a:t>
            </a:r>
            <a:r>
              <a:rPr kumimoji="0" lang="en-US" altLang="en-US" sz="2800" b="1" i="0" u="none" strike="noStrike" cap="none" normalizeH="0" baseline="0" dirty="0">
                <a:ln>
                  <a:noFill/>
                </a:ln>
                <a:solidFill>
                  <a:schemeClr val="tx1"/>
                </a:solidFill>
                <a:effectLst/>
                <a:latin typeface="+mj-lt"/>
              </a:rPr>
              <a:t>Settings → Advanced Search</a:t>
            </a:r>
            <a:r>
              <a:rPr kumimoji="0" lang="en-US" altLang="en-US" sz="2800" b="0" i="0" u="none" strike="noStrike" cap="none" normalizeH="0" baseline="0" dirty="0">
                <a:ln>
                  <a:noFill/>
                </a:ln>
                <a:solidFill>
                  <a:schemeClr val="tx1"/>
                </a:solidFill>
                <a:effectLst/>
                <a:latin typeface="+mj-lt"/>
              </a:rPr>
              <a:t> (bottom right).</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In the "all these words" field, type: login:* password=*</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Under file type, choose: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Microsoft Excel</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Advanced Search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review results.</a:t>
            </a:r>
          </a:p>
        </p:txBody>
      </p:sp>
      <p:sp>
        <p:nvSpPr>
          <p:cNvPr id="8" name="Rectangle: Rounded Corners 7">
            <a:extLst>
              <a:ext uri="{FF2B5EF4-FFF2-40B4-BE49-F238E27FC236}">
                <a16:creationId xmlns:a16="http://schemas.microsoft.com/office/drawing/2014/main" id="{40690525-0A6C-6BFA-0038-F97B92146EC8}"/>
              </a:ext>
            </a:extLst>
          </p:cNvPr>
          <p:cNvSpPr/>
          <p:nvPr/>
        </p:nvSpPr>
        <p:spPr>
          <a:xfrm>
            <a:off x="7529215" y="4971513"/>
            <a:ext cx="4662784" cy="347619"/>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15161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29AAAF-0299-AC03-B0DD-794EF793E57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130BF20-9542-DCE7-8C42-1289D41FD47F}"/>
              </a:ext>
            </a:extLst>
          </p:cNvPr>
          <p:cNvPicPr>
            <a:picLocks noChangeAspect="1"/>
          </p:cNvPicPr>
          <p:nvPr/>
        </p:nvPicPr>
        <p:blipFill>
          <a:blip r:embed="rId2"/>
          <a:srcRect l="3477" t="13821" r="45945" b="44715"/>
          <a:stretch/>
        </p:blipFill>
        <p:spPr>
          <a:xfrm>
            <a:off x="5106430" y="3590693"/>
            <a:ext cx="7085569" cy="3267307"/>
          </a:xfrm>
          <a:prstGeom prst="rect">
            <a:avLst/>
          </a:prstGeom>
        </p:spPr>
      </p:pic>
      <p:sp>
        <p:nvSpPr>
          <p:cNvPr id="6" name="TextBox 5">
            <a:extLst>
              <a:ext uri="{FF2B5EF4-FFF2-40B4-BE49-F238E27FC236}">
                <a16:creationId xmlns:a16="http://schemas.microsoft.com/office/drawing/2014/main" id="{6596D240-4257-32AE-5E82-B9D6C867D7A7}"/>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D1FBB3D9-A1C8-BA7D-4A8F-B6976D66B778}"/>
              </a:ext>
            </a:extLst>
          </p:cNvPr>
          <p:cNvSpPr txBox="1"/>
          <p:nvPr/>
        </p:nvSpPr>
        <p:spPr>
          <a:xfrm>
            <a:off x="-1" y="801747"/>
            <a:ext cx="12192000" cy="5196166"/>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Open Google Australia: </a:t>
            </a:r>
            <a:r>
              <a:rPr kumimoji="0" lang="en-US" altLang="en-US" sz="2800" b="0" i="0" u="none" strike="noStrike" cap="none" normalizeH="0" baseline="0" dirty="0">
                <a:ln>
                  <a:noFill/>
                </a:ln>
                <a:solidFill>
                  <a:schemeClr val="tx1"/>
                </a:solidFill>
                <a:effectLst/>
                <a:latin typeface="+mj-lt"/>
                <a:hlinkClick r:id="rId3"/>
              </a:rPr>
              <a:t>www.google.com.au</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on </a:t>
            </a:r>
            <a:r>
              <a:rPr kumimoji="0" lang="en-US" altLang="en-US" sz="2800" b="1" i="0" u="none" strike="noStrike" cap="none" normalizeH="0" baseline="0" dirty="0">
                <a:ln>
                  <a:noFill/>
                </a:ln>
                <a:solidFill>
                  <a:schemeClr val="tx1"/>
                </a:solidFill>
                <a:effectLst/>
                <a:latin typeface="+mj-lt"/>
              </a:rPr>
              <a:t>Settings → Advanced Search</a:t>
            </a:r>
            <a:r>
              <a:rPr kumimoji="0" lang="en-US" altLang="en-US" sz="2800" b="0" i="0" u="none" strike="noStrike" cap="none" normalizeH="0" baseline="0" dirty="0">
                <a:ln>
                  <a:noFill/>
                </a:ln>
                <a:solidFill>
                  <a:schemeClr val="tx1"/>
                </a:solidFill>
                <a:effectLst/>
                <a:latin typeface="+mj-lt"/>
              </a:rPr>
              <a:t> (bottom right).</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In the "all these words" field, type: login:* password=*</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Under file type, choose: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Microsoft Excel</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Advanced Search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review results.</a:t>
            </a:r>
          </a:p>
        </p:txBody>
      </p:sp>
      <p:sp>
        <p:nvSpPr>
          <p:cNvPr id="8" name="Rectangle: Rounded Corners 7">
            <a:extLst>
              <a:ext uri="{FF2B5EF4-FFF2-40B4-BE49-F238E27FC236}">
                <a16:creationId xmlns:a16="http://schemas.microsoft.com/office/drawing/2014/main" id="{4C1B09FE-77B6-606D-14D5-57ED426412CC}"/>
              </a:ext>
            </a:extLst>
          </p:cNvPr>
          <p:cNvSpPr/>
          <p:nvPr/>
        </p:nvSpPr>
        <p:spPr>
          <a:xfrm>
            <a:off x="5106429" y="6486148"/>
            <a:ext cx="7085569" cy="371852"/>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70620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C185D-715B-0C3C-59E1-8D95F649733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E4BCB2C-7EDD-41B7-DC1D-8C293BB096F3}"/>
              </a:ext>
            </a:extLst>
          </p:cNvPr>
          <p:cNvPicPr>
            <a:picLocks noChangeAspect="1"/>
          </p:cNvPicPr>
          <p:nvPr/>
        </p:nvPicPr>
        <p:blipFill>
          <a:blip r:embed="rId2"/>
          <a:srcRect l="4207" t="18374" r="32684" b="15122"/>
          <a:stretch/>
        </p:blipFill>
        <p:spPr>
          <a:xfrm>
            <a:off x="6407134" y="3429000"/>
            <a:ext cx="5784866" cy="3429000"/>
          </a:xfrm>
          <a:prstGeom prst="rect">
            <a:avLst/>
          </a:prstGeom>
        </p:spPr>
      </p:pic>
      <p:sp>
        <p:nvSpPr>
          <p:cNvPr id="6" name="TextBox 5">
            <a:extLst>
              <a:ext uri="{FF2B5EF4-FFF2-40B4-BE49-F238E27FC236}">
                <a16:creationId xmlns:a16="http://schemas.microsoft.com/office/drawing/2014/main" id="{DB779929-C4D5-78EA-AB5A-40A87A68495D}"/>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0AFDD9AD-6021-3205-78CA-02ACFC440A1F}"/>
              </a:ext>
            </a:extLst>
          </p:cNvPr>
          <p:cNvSpPr txBox="1"/>
          <p:nvPr/>
        </p:nvSpPr>
        <p:spPr>
          <a:xfrm>
            <a:off x="-1" y="801747"/>
            <a:ext cx="12192000" cy="5196166"/>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Open Google Australia: </a:t>
            </a:r>
            <a:r>
              <a:rPr kumimoji="0" lang="en-US" altLang="en-US" sz="2800" b="0" i="0" u="none" strike="noStrike" cap="none" normalizeH="0" baseline="0" dirty="0">
                <a:ln>
                  <a:noFill/>
                </a:ln>
                <a:solidFill>
                  <a:schemeClr val="tx1"/>
                </a:solidFill>
                <a:effectLst/>
                <a:latin typeface="+mj-lt"/>
                <a:hlinkClick r:id="rId3"/>
              </a:rPr>
              <a:t>www.google.com.au</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on </a:t>
            </a:r>
            <a:r>
              <a:rPr kumimoji="0" lang="en-US" altLang="en-US" sz="2800" b="1" i="0" u="none" strike="noStrike" cap="none" normalizeH="0" baseline="0" dirty="0">
                <a:ln>
                  <a:noFill/>
                </a:ln>
                <a:solidFill>
                  <a:schemeClr val="tx1"/>
                </a:solidFill>
                <a:effectLst/>
                <a:latin typeface="+mj-lt"/>
              </a:rPr>
              <a:t>Settings → Advanced Search</a:t>
            </a:r>
            <a:r>
              <a:rPr kumimoji="0" lang="en-US" altLang="en-US" sz="2800" b="0" i="0" u="none" strike="noStrike" cap="none" normalizeH="0" baseline="0" dirty="0">
                <a:ln>
                  <a:noFill/>
                </a:ln>
                <a:solidFill>
                  <a:schemeClr val="tx1"/>
                </a:solidFill>
                <a:effectLst/>
                <a:latin typeface="+mj-lt"/>
              </a:rPr>
              <a:t> (bottom right).</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In the "all these words" field, type: login:* password=*</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Under file type, choose: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Microsoft Excel</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Advanced Search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review results.</a:t>
            </a:r>
          </a:p>
        </p:txBody>
      </p:sp>
      <p:sp>
        <p:nvSpPr>
          <p:cNvPr id="8" name="Rectangle: Rounded Corners 7">
            <a:extLst>
              <a:ext uri="{FF2B5EF4-FFF2-40B4-BE49-F238E27FC236}">
                <a16:creationId xmlns:a16="http://schemas.microsoft.com/office/drawing/2014/main" id="{4D885DC0-1142-2528-1C84-FC89B5A49CEA}"/>
              </a:ext>
            </a:extLst>
          </p:cNvPr>
          <p:cNvSpPr/>
          <p:nvPr/>
        </p:nvSpPr>
        <p:spPr>
          <a:xfrm>
            <a:off x="11117766" y="6508450"/>
            <a:ext cx="1074232" cy="282642"/>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63569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2038B0-DB67-B32F-F9EB-5E33A97284F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E84AFA6-E13D-F467-7680-027FFD22987E}"/>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FA2B3000-D794-FCAB-6246-6DF3A674D3F9}"/>
              </a:ext>
            </a:extLst>
          </p:cNvPr>
          <p:cNvSpPr txBox="1"/>
          <p:nvPr/>
        </p:nvSpPr>
        <p:spPr>
          <a:xfrm>
            <a:off x="0" y="1154082"/>
            <a:ext cx="12192000" cy="1318181"/>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6"/>
              <a:tabLst/>
            </a:pPr>
            <a:r>
              <a:rPr kumimoji="0" lang="en-US" altLang="en-US" sz="2800" b="0" i="0" u="none" strike="noStrike" cap="none" normalizeH="0" baseline="0" dirty="0">
                <a:ln>
                  <a:noFill/>
                </a:ln>
                <a:solidFill>
                  <a:schemeClr val="tx1"/>
                </a:solidFill>
                <a:effectLst/>
                <a:latin typeface="+mj-lt"/>
              </a:rPr>
              <a:t>Do not attempt to access or download any private data — </a:t>
            </a:r>
            <a:r>
              <a:rPr kumimoji="0" lang="en-US" altLang="en-US" sz="2800" b="1" i="0" u="none" strike="noStrike" cap="none" normalizeH="0" baseline="0" dirty="0">
                <a:ln>
                  <a:noFill/>
                </a:ln>
                <a:solidFill>
                  <a:schemeClr val="tx1"/>
                </a:solidFill>
                <a:effectLst/>
                <a:latin typeface="+mj-lt"/>
              </a:rPr>
              <a:t>this is for awareness only.</a:t>
            </a:r>
            <a:endParaRPr kumimoji="0" lang="en-US" altLang="en-US" sz="2800" b="0" i="0" u="none" strike="noStrike" cap="none" normalizeH="0" baseline="0" dirty="0">
              <a:ln>
                <a:noFill/>
              </a:ln>
              <a:solidFill>
                <a:schemeClr val="tx1"/>
              </a:solidFill>
              <a:effectLst/>
              <a:latin typeface="+mj-lt"/>
            </a:endParaRPr>
          </a:p>
        </p:txBody>
      </p:sp>
      <p:pic>
        <p:nvPicPr>
          <p:cNvPr id="7" name="Picture 6">
            <a:extLst>
              <a:ext uri="{FF2B5EF4-FFF2-40B4-BE49-F238E27FC236}">
                <a16:creationId xmlns:a16="http://schemas.microsoft.com/office/drawing/2014/main" id="{B70B5E32-CC80-CD61-90E7-D517DA612114}"/>
              </a:ext>
            </a:extLst>
          </p:cNvPr>
          <p:cNvPicPr>
            <a:picLocks noChangeAspect="1"/>
          </p:cNvPicPr>
          <p:nvPr/>
        </p:nvPicPr>
        <p:blipFill>
          <a:blip r:embed="rId2"/>
          <a:srcRect r="11169" b="13074"/>
          <a:stretch/>
        </p:blipFill>
        <p:spPr>
          <a:xfrm>
            <a:off x="5402152" y="3072347"/>
            <a:ext cx="6789847" cy="3737394"/>
          </a:xfrm>
          <a:prstGeom prst="rect">
            <a:avLst/>
          </a:prstGeom>
        </p:spPr>
      </p:pic>
      <p:sp>
        <p:nvSpPr>
          <p:cNvPr id="8" name="Rectangle 7">
            <a:extLst>
              <a:ext uri="{FF2B5EF4-FFF2-40B4-BE49-F238E27FC236}">
                <a16:creationId xmlns:a16="http://schemas.microsoft.com/office/drawing/2014/main" id="{47BE2D96-76FC-509C-B48C-EA76A852478E}"/>
              </a:ext>
            </a:extLst>
          </p:cNvPr>
          <p:cNvSpPr>
            <a:spLocks noChangeArrowheads="1"/>
          </p:cNvSpPr>
          <p:nvPr/>
        </p:nvSpPr>
        <p:spPr bwMode="auto">
          <a:xfrm>
            <a:off x="0" y="2908432"/>
            <a:ext cx="5402153"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The Google Advanced Search query:</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login:* password=* </a:t>
            </a:r>
            <a:r>
              <a:rPr kumimoji="0" lang="en-US" altLang="en-US" sz="2800" b="0" i="0" u="none" strike="noStrike" cap="none" normalizeH="0" baseline="0" dirty="0" err="1">
                <a:ln>
                  <a:noFill/>
                </a:ln>
                <a:solidFill>
                  <a:schemeClr val="tx1"/>
                </a:solidFill>
                <a:effectLst/>
                <a:latin typeface="+mj-lt"/>
              </a:rPr>
              <a:t>filetype:xls</a:t>
            </a:r>
            <a:r>
              <a:rPr kumimoji="0" lang="en-US" altLang="en-US" sz="2800" b="0" i="0" u="none" strike="noStrike" cap="none" normalizeH="0" baseline="0" dirty="0">
                <a:ln>
                  <a:noFill/>
                </a:ln>
                <a:solidFill>
                  <a:schemeClr val="tx1"/>
                </a:solidFill>
                <a:effectLst/>
                <a:latin typeface="+mj-lt"/>
              </a:rPr>
              <a:t> </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returned a list of publicly indexed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Excel spreadsheets that </a:t>
            </a:r>
            <a:r>
              <a:rPr kumimoji="0" lang="en-US" altLang="en-US" sz="2800" b="1" i="0" u="none" strike="noStrike" cap="none" normalizeH="0" baseline="0" dirty="0">
                <a:ln>
                  <a:noFill/>
                </a:ln>
                <a:solidFill>
                  <a:schemeClr val="tx1"/>
                </a:solidFill>
                <a:effectLst/>
                <a:latin typeface="+mj-lt"/>
              </a:rPr>
              <a:t>contain </a:t>
            </a:r>
            <a:br>
              <a:rPr kumimoji="0" lang="en-US" altLang="en-US" sz="2800" b="1"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potentially sensitive data</a:t>
            </a:r>
            <a:r>
              <a:rPr kumimoji="0" lang="en-US" altLang="en-US" sz="2800" b="0" i="0" u="none" strike="noStrike" cap="none" normalizeH="0" baseline="0" dirty="0">
                <a:ln>
                  <a:noFill/>
                </a:ln>
                <a:solidFill>
                  <a:schemeClr val="tx1"/>
                </a:solidFill>
                <a:effectLst/>
                <a:latin typeface="+mj-lt"/>
              </a:rPr>
              <a:t>, like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usernames and passwords.</a:t>
            </a:r>
          </a:p>
        </p:txBody>
      </p:sp>
    </p:spTree>
    <p:extLst>
      <p:ext uri="{BB962C8B-B14F-4D97-AF65-F5344CB8AC3E}">
        <p14:creationId xmlns:p14="http://schemas.microsoft.com/office/powerpoint/2010/main" val="3303225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DB8DB-2B34-2D8D-49A9-FE4442D176F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C9A6B2B-3B38-005F-58E9-2836E1DF9471}"/>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pic>
        <p:nvPicPr>
          <p:cNvPr id="7" name="Picture 6">
            <a:extLst>
              <a:ext uri="{FF2B5EF4-FFF2-40B4-BE49-F238E27FC236}">
                <a16:creationId xmlns:a16="http://schemas.microsoft.com/office/drawing/2014/main" id="{05E15349-7D6F-63C4-A7BF-25924E8915A2}"/>
              </a:ext>
            </a:extLst>
          </p:cNvPr>
          <p:cNvPicPr>
            <a:picLocks noChangeAspect="1"/>
          </p:cNvPicPr>
          <p:nvPr/>
        </p:nvPicPr>
        <p:blipFill>
          <a:blip r:embed="rId2"/>
          <a:srcRect r="11169" b="13074"/>
          <a:stretch/>
        </p:blipFill>
        <p:spPr>
          <a:xfrm>
            <a:off x="5283399" y="1459570"/>
            <a:ext cx="6789847" cy="3737394"/>
          </a:xfrm>
          <a:prstGeom prst="rect">
            <a:avLst/>
          </a:prstGeom>
        </p:spPr>
      </p:pic>
      <p:sp>
        <p:nvSpPr>
          <p:cNvPr id="8" name="Rectangle 7">
            <a:extLst>
              <a:ext uri="{FF2B5EF4-FFF2-40B4-BE49-F238E27FC236}">
                <a16:creationId xmlns:a16="http://schemas.microsoft.com/office/drawing/2014/main" id="{DA8D0079-B61D-723E-7DE8-2A8533E1D276}"/>
              </a:ext>
            </a:extLst>
          </p:cNvPr>
          <p:cNvSpPr>
            <a:spLocks noChangeArrowheads="1"/>
          </p:cNvSpPr>
          <p:nvPr/>
        </p:nvSpPr>
        <p:spPr bwMode="auto">
          <a:xfrm>
            <a:off x="0" y="1459570"/>
            <a:ext cx="5283399"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Why this matters</a:t>
            </a:r>
            <a:r>
              <a:rPr kumimoji="0" lang="en-US" altLang="en-US" sz="2800" b="0" i="0" u="none" strike="noStrike" cap="none" normalizeH="0" baseline="0" dirty="0">
                <a:ln>
                  <a:noFill/>
                </a:ln>
                <a:solidFill>
                  <a:schemeClr val="tx1"/>
                </a:solidFill>
                <a:effectLst/>
                <a:latin typeface="+mj-lt"/>
              </a:rPr>
              <a:t>:</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These files are </a:t>
            </a:r>
            <a:r>
              <a:rPr kumimoji="0" lang="en-US" altLang="en-US" sz="2800" b="1" i="0" u="none" strike="noStrike" cap="none" normalizeH="0" baseline="0" dirty="0">
                <a:ln>
                  <a:noFill/>
                </a:ln>
                <a:solidFill>
                  <a:schemeClr val="tx1"/>
                </a:solidFill>
                <a:effectLst/>
                <a:latin typeface="+mj-lt"/>
              </a:rPr>
              <a:t>publicly accessible</a:t>
            </a:r>
            <a:r>
              <a:rPr kumimoji="0" lang="en-US" altLang="en-US" sz="2800" b="0" i="0" u="none" strike="noStrike" cap="none" normalizeH="0" baseline="0" dirty="0">
                <a:ln>
                  <a:noFill/>
                </a:ln>
                <a:solidFill>
                  <a:schemeClr val="tx1"/>
                </a:solidFill>
                <a:effectLst/>
                <a:latin typeface="+mj-lt"/>
              </a:rPr>
              <a:t>, likely by mistake. This shows how search engines can be used to find vulnerable information — a method known as </a:t>
            </a:r>
            <a:r>
              <a:rPr kumimoji="0" lang="en-US" altLang="en-US" sz="2800" b="1" i="0" u="none" strike="noStrike" cap="none" normalizeH="0" baseline="0" dirty="0">
                <a:ln>
                  <a:noFill/>
                </a:ln>
                <a:solidFill>
                  <a:schemeClr val="tx1"/>
                </a:solidFill>
                <a:effectLst/>
                <a:latin typeface="+mj-lt"/>
              </a:rPr>
              <a:t>Google Dorking</a:t>
            </a:r>
            <a:r>
              <a:rPr kumimoji="0" lang="en-US" altLang="en-US" sz="2800" b="0" i="0" u="none" strike="noStrike" cap="none" normalizeH="0" baseline="0" dirty="0">
                <a:ln>
                  <a:noFill/>
                </a:ln>
                <a:solidFill>
                  <a:schemeClr val="tx1"/>
                </a:solidFill>
                <a:effectLst/>
                <a:latin typeface="+mj-lt"/>
              </a:rPr>
              <a:t> or </a:t>
            </a:r>
            <a:r>
              <a:rPr kumimoji="0" lang="en-US" altLang="en-US" sz="2800" b="1" i="0" u="none" strike="noStrike" cap="none" normalizeH="0" baseline="0" dirty="0">
                <a:ln>
                  <a:noFill/>
                </a:ln>
                <a:solidFill>
                  <a:schemeClr val="tx1"/>
                </a:solidFill>
                <a:effectLst/>
                <a:latin typeface="+mj-lt"/>
              </a:rPr>
              <a:t>Google Reconnaissance</a:t>
            </a:r>
            <a:r>
              <a:rPr kumimoji="0" lang="en-US" altLang="en-US" sz="2800" b="0" i="0" u="none" strike="noStrike" cap="none" normalizeH="0" baseline="0" dirty="0">
                <a:ln>
                  <a:noFill/>
                </a:ln>
                <a:solidFill>
                  <a:schemeClr val="tx1"/>
                </a:solidFill>
                <a:effectLst/>
                <a:latin typeface="+mj-lt"/>
              </a:rPr>
              <a:t>.</a:t>
            </a:r>
          </a:p>
        </p:txBody>
      </p:sp>
    </p:spTree>
    <p:extLst>
      <p:ext uri="{BB962C8B-B14F-4D97-AF65-F5344CB8AC3E}">
        <p14:creationId xmlns:p14="http://schemas.microsoft.com/office/powerpoint/2010/main" val="4031303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55F457-DF9A-E6C7-5156-FCEB0F3701C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B31F7A2-AF25-4677-59D9-7800B338916A}"/>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pic>
        <p:nvPicPr>
          <p:cNvPr id="7" name="Picture 6">
            <a:extLst>
              <a:ext uri="{FF2B5EF4-FFF2-40B4-BE49-F238E27FC236}">
                <a16:creationId xmlns:a16="http://schemas.microsoft.com/office/drawing/2014/main" id="{46CDA8C9-1DC9-A889-5A7E-967BF66EE6E7}"/>
              </a:ext>
            </a:extLst>
          </p:cNvPr>
          <p:cNvPicPr>
            <a:picLocks noChangeAspect="1"/>
          </p:cNvPicPr>
          <p:nvPr/>
        </p:nvPicPr>
        <p:blipFill>
          <a:blip r:embed="rId2"/>
          <a:srcRect r="11169" b="13074"/>
          <a:stretch/>
        </p:blipFill>
        <p:spPr>
          <a:xfrm>
            <a:off x="5283399" y="1459570"/>
            <a:ext cx="6789847" cy="3737394"/>
          </a:xfrm>
          <a:prstGeom prst="rect">
            <a:avLst/>
          </a:prstGeom>
        </p:spPr>
      </p:pic>
      <p:sp>
        <p:nvSpPr>
          <p:cNvPr id="8" name="Rectangle 7">
            <a:extLst>
              <a:ext uri="{FF2B5EF4-FFF2-40B4-BE49-F238E27FC236}">
                <a16:creationId xmlns:a16="http://schemas.microsoft.com/office/drawing/2014/main" id="{E90BC062-A3C5-A869-8EE3-6D7CC768100A}"/>
              </a:ext>
            </a:extLst>
          </p:cNvPr>
          <p:cNvSpPr>
            <a:spLocks noChangeArrowheads="1"/>
          </p:cNvSpPr>
          <p:nvPr/>
        </p:nvSpPr>
        <p:spPr bwMode="auto">
          <a:xfrm>
            <a:off x="0" y="1459570"/>
            <a:ext cx="5283399"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Important</a:t>
            </a:r>
            <a:r>
              <a:rPr kumimoji="0" lang="en-US" altLang="en-US" sz="2800" b="0" i="0" u="none" strike="noStrike" cap="none" normalizeH="0" baseline="0" dirty="0">
                <a:ln>
                  <a:noFill/>
                </a:ln>
                <a:solidFill>
                  <a:schemeClr val="tx1"/>
                </a:solidFill>
                <a:effectLst/>
                <a:latin typeface="+mj-lt"/>
              </a:rPr>
              <a:t>: We must </a:t>
            </a:r>
            <a:r>
              <a:rPr kumimoji="0" lang="en-US" altLang="en-US" sz="2800" b="1" i="0" u="none" strike="noStrike" cap="none" normalizeH="0" baseline="0" dirty="0">
                <a:ln>
                  <a:noFill/>
                </a:ln>
                <a:solidFill>
                  <a:schemeClr val="tx1"/>
                </a:solidFill>
                <a:effectLst/>
                <a:latin typeface="+mj-lt"/>
              </a:rPr>
              <a:t>not</a:t>
            </a:r>
            <a:r>
              <a:rPr kumimoji="0" lang="en-US" altLang="en-US" sz="2800" b="0" i="0" u="none" strike="noStrike" cap="none" normalizeH="0" baseline="0" dirty="0">
                <a:ln>
                  <a:noFill/>
                </a:ln>
                <a:solidFill>
                  <a:schemeClr val="tx1"/>
                </a:solidFill>
                <a:effectLst/>
                <a:latin typeface="+mj-lt"/>
              </a:rPr>
              <a:t> open or download these files. This lab is for </a:t>
            </a:r>
            <a:r>
              <a:rPr kumimoji="0" lang="en-US" altLang="en-US" sz="2800" b="1" i="0" u="none" strike="noStrike" cap="none" normalizeH="0" baseline="0" dirty="0">
                <a:ln>
                  <a:noFill/>
                </a:ln>
                <a:solidFill>
                  <a:schemeClr val="tx1"/>
                </a:solidFill>
                <a:effectLst/>
                <a:latin typeface="+mj-lt"/>
              </a:rPr>
              <a:t>awareness only</a:t>
            </a:r>
            <a:r>
              <a:rPr kumimoji="0" lang="en-US" altLang="en-US" sz="2800" b="0" i="0" u="none" strike="noStrike" cap="none" normalizeH="0" baseline="0" dirty="0">
                <a:ln>
                  <a:noFill/>
                </a:ln>
                <a:solidFill>
                  <a:schemeClr val="tx1"/>
                </a:solidFill>
                <a:effectLst/>
                <a:latin typeface="+mj-lt"/>
              </a:rPr>
              <a:t>, and attempting access could violate ethical or legal guidelines.</a:t>
            </a:r>
          </a:p>
        </p:txBody>
      </p:sp>
    </p:spTree>
    <p:extLst>
      <p:ext uri="{BB962C8B-B14F-4D97-AF65-F5344CB8AC3E}">
        <p14:creationId xmlns:p14="http://schemas.microsoft.com/office/powerpoint/2010/main" val="2351531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D564FA-F704-36AB-86EB-6D84F89C718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1B49336-7135-C028-91B1-A4EC5C4520D3}"/>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EBED75B8-44B0-5912-9377-FC17C6E45E0C}"/>
              </a:ext>
            </a:extLst>
          </p:cNvPr>
          <p:cNvSpPr txBox="1"/>
          <p:nvPr/>
        </p:nvSpPr>
        <p:spPr>
          <a:xfrm>
            <a:off x="0" y="726571"/>
            <a:ext cx="12192000" cy="3257174"/>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7"/>
              <a:tabLst/>
            </a:pPr>
            <a:r>
              <a:rPr kumimoji="0" lang="en-US" altLang="en-US" sz="2800" b="0" i="0" u="none" strike="noStrike" cap="none" normalizeH="0" baseline="0" dirty="0">
                <a:ln>
                  <a:noFill/>
                </a:ln>
                <a:solidFill>
                  <a:schemeClr val="tx1"/>
                </a:solidFill>
                <a:effectLst/>
                <a:latin typeface="+mj-lt"/>
              </a:rPr>
              <a:t>Now, perform search queries for </a:t>
            </a:r>
            <a:r>
              <a:rPr kumimoji="0" lang="en-US" altLang="en-US" sz="2800" b="1" i="0" u="none" strike="noStrike" cap="none" normalizeH="0" baseline="0" dirty="0">
                <a:ln>
                  <a:noFill/>
                </a:ln>
                <a:solidFill>
                  <a:schemeClr val="tx1"/>
                </a:solidFill>
                <a:effectLst/>
                <a:latin typeface="+mj-lt"/>
              </a:rPr>
              <a:t>unsecured webcams</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rPr>
              <a:t>inurl</a:t>
            </a:r>
            <a:r>
              <a:rPr kumimoji="0" lang="en-US" altLang="en-US" sz="2800" b="0" i="0" u="none" strike="noStrike" cap="none" normalizeH="0" baseline="0" dirty="0">
                <a:ln>
                  <a:noFill/>
                </a:ln>
                <a:solidFill>
                  <a:schemeClr val="tx1"/>
                </a:solidFill>
                <a:effectLst/>
                <a:latin typeface="+mj-lt"/>
              </a:rPr>
              <a:t>:"</a:t>
            </a:r>
            <a:r>
              <a:rPr kumimoji="0" lang="en-US" altLang="en-US" sz="2800" b="0" i="0" u="none" strike="noStrike" cap="none" normalizeH="0" baseline="0" dirty="0" err="1">
                <a:ln>
                  <a:noFill/>
                </a:ln>
                <a:solidFill>
                  <a:schemeClr val="tx1"/>
                </a:solidFill>
                <a:effectLst/>
                <a:latin typeface="+mj-lt"/>
              </a:rPr>
              <a:t>ViewerFrame?Mode</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rPr>
              <a:t>intitle:"Axis</a:t>
            </a:r>
            <a:r>
              <a:rPr kumimoji="0" lang="en-US" altLang="en-US" sz="2800" b="0" i="0" u="none" strike="noStrike" cap="none" normalizeH="0" baseline="0" dirty="0">
                <a:ln>
                  <a:noFill/>
                </a:ln>
                <a:solidFill>
                  <a:schemeClr val="tx1"/>
                </a:solidFill>
                <a:effectLst/>
                <a:latin typeface="+mj-lt"/>
              </a:rPr>
              <a:t> 2400 video server"</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rPr>
              <a:t>inurl</a:t>
            </a:r>
            <a:r>
              <a:rPr kumimoji="0" lang="en-US" altLang="en-US" sz="2800" b="0" i="0" u="none" strike="noStrike" cap="none" normalizeH="0" baseline="0" dirty="0">
                <a:ln>
                  <a:noFill/>
                </a:ln>
                <a:solidFill>
                  <a:schemeClr val="tx1"/>
                </a:solidFill>
                <a:effectLst/>
                <a:latin typeface="+mj-lt"/>
              </a:rPr>
              <a:t>:/view.shtml</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rPr>
              <a:t>intitle:"live</a:t>
            </a:r>
            <a:r>
              <a:rPr kumimoji="0" lang="en-US" altLang="en-US" sz="2800" b="0" i="0" u="none" strike="noStrike" cap="none" normalizeH="0" baseline="0" dirty="0">
                <a:ln>
                  <a:noFill/>
                </a:ln>
                <a:solidFill>
                  <a:schemeClr val="tx1"/>
                </a:solidFill>
                <a:effectLst/>
                <a:latin typeface="+mj-lt"/>
              </a:rPr>
              <a:t> view" </a:t>
            </a:r>
            <a:r>
              <a:rPr kumimoji="0" lang="en-US" altLang="en-US" sz="2800" b="0" i="0" u="none" strike="noStrike" cap="none" normalizeH="0" baseline="0" dirty="0" err="1">
                <a:ln>
                  <a:noFill/>
                </a:ln>
                <a:solidFill>
                  <a:schemeClr val="tx1"/>
                </a:solidFill>
                <a:effectLst/>
                <a:latin typeface="+mj-lt"/>
              </a:rPr>
              <a:t>intitle:axis</a:t>
            </a:r>
            <a:endParaRPr kumimoji="0" lang="en-US" altLang="en-US" sz="2800" b="0" i="0" u="none" strike="noStrike" cap="none" normalizeH="0" baseline="0" dirty="0">
              <a:ln>
                <a:noFill/>
              </a:ln>
              <a:solidFill>
                <a:schemeClr val="tx1"/>
              </a:solidFill>
              <a:effectLst/>
              <a:latin typeface="+mj-lt"/>
            </a:endParaRPr>
          </a:p>
        </p:txBody>
      </p:sp>
      <p:sp>
        <p:nvSpPr>
          <p:cNvPr id="3" name="TextBox 2">
            <a:extLst>
              <a:ext uri="{FF2B5EF4-FFF2-40B4-BE49-F238E27FC236}">
                <a16:creationId xmlns:a16="http://schemas.microsoft.com/office/drawing/2014/main" id="{F9D36986-6116-41AE-57E5-823057926E69}"/>
              </a:ext>
            </a:extLst>
          </p:cNvPr>
          <p:cNvSpPr txBox="1"/>
          <p:nvPr/>
        </p:nvSpPr>
        <p:spPr>
          <a:xfrm>
            <a:off x="0" y="4166917"/>
            <a:ext cx="12192000" cy="1964512"/>
          </a:xfrm>
          <a:prstGeom prst="rect">
            <a:avLst/>
          </a:prstGeom>
          <a:noFill/>
        </p:spPr>
        <p:txBody>
          <a:bodyPr wrap="square">
            <a:spAutoFit/>
          </a:bodyPr>
          <a:lstStyle/>
          <a:p>
            <a:pPr>
              <a:lnSpc>
                <a:spcPct val="150000"/>
              </a:lnSpc>
              <a:buNone/>
            </a:pPr>
            <a:r>
              <a:rPr lang="en-US" sz="2800" b="1" dirty="0"/>
              <a:t>Next Step – Search for Unsecured Webcams</a:t>
            </a:r>
          </a:p>
          <a:p>
            <a:pPr>
              <a:lnSpc>
                <a:spcPct val="150000"/>
              </a:lnSpc>
            </a:pPr>
            <a:r>
              <a:rPr lang="en-US" sz="2800" dirty="0"/>
              <a:t>Now that we've seen how Google can locate exposed spreadsheets, we will do a similar activity to find </a:t>
            </a:r>
            <a:r>
              <a:rPr lang="en-US" sz="2800" b="1" dirty="0"/>
              <a:t>vulnerable internet-connected webcams</a:t>
            </a:r>
            <a:r>
              <a:rPr lang="en-US" sz="2800" dirty="0"/>
              <a:t>. Here’s how:</a:t>
            </a:r>
          </a:p>
        </p:txBody>
      </p:sp>
    </p:spTree>
    <p:extLst>
      <p:ext uri="{BB962C8B-B14F-4D97-AF65-F5344CB8AC3E}">
        <p14:creationId xmlns:p14="http://schemas.microsoft.com/office/powerpoint/2010/main" val="279413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D8B76-0955-C60D-FC78-A99E813F5A9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2BB8BE9-061B-BFD0-0A68-4092E19DB6CF}"/>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8" name="Picture 7">
            <a:extLst>
              <a:ext uri="{FF2B5EF4-FFF2-40B4-BE49-F238E27FC236}">
                <a16:creationId xmlns:a16="http://schemas.microsoft.com/office/drawing/2014/main" id="{1F0076ED-6E30-3FB0-3AEE-6A46187BD268}"/>
              </a:ext>
            </a:extLst>
          </p:cNvPr>
          <p:cNvPicPr>
            <a:picLocks noChangeAspect="1"/>
          </p:cNvPicPr>
          <p:nvPr/>
        </p:nvPicPr>
        <p:blipFill>
          <a:blip r:embed="rId2"/>
          <a:srcRect b="14408"/>
          <a:stretch/>
        </p:blipFill>
        <p:spPr>
          <a:xfrm>
            <a:off x="-4916" y="553998"/>
            <a:ext cx="8962103" cy="4314819"/>
          </a:xfrm>
          <a:prstGeom prst="rect">
            <a:avLst/>
          </a:prstGeom>
        </p:spPr>
      </p:pic>
      <p:sp>
        <p:nvSpPr>
          <p:cNvPr id="2" name="Rectangle 1">
            <a:extLst>
              <a:ext uri="{FF2B5EF4-FFF2-40B4-BE49-F238E27FC236}">
                <a16:creationId xmlns:a16="http://schemas.microsoft.com/office/drawing/2014/main" id="{0DAA799D-B82B-E364-E1B6-D51EDE15E3BD}"/>
              </a:ext>
            </a:extLst>
          </p:cNvPr>
          <p:cNvSpPr>
            <a:spLocks noChangeArrowheads="1"/>
          </p:cNvSpPr>
          <p:nvPr/>
        </p:nvSpPr>
        <p:spPr bwMode="auto">
          <a:xfrm>
            <a:off x="5722374" y="2331714"/>
            <a:ext cx="6469626" cy="2610843"/>
          </a:xfrm>
          <a:prstGeom prst="rect">
            <a:avLst/>
          </a:prstGeom>
          <a:noFill/>
          <a:ln w="381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lphaUcPeriod"/>
              <a:tabLst/>
            </a:pPr>
            <a:r>
              <a:rPr kumimoji="0" lang="en-US" altLang="en-US" sz="2800" b="0" i="0" u="none" strike="noStrike" cap="none" normalizeH="0" baseline="0" dirty="0">
                <a:ln>
                  <a:noFill/>
                </a:ln>
                <a:solidFill>
                  <a:schemeClr val="tx1"/>
                </a:solidFill>
                <a:effectLst/>
                <a:latin typeface="+mj-lt"/>
              </a:rPr>
              <a:t>Open </a:t>
            </a:r>
            <a:r>
              <a:rPr kumimoji="0" lang="en-US" altLang="en-US" sz="2800" b="0" i="0" u="none" strike="noStrike" cap="none" normalizeH="0" baseline="0" dirty="0">
                <a:ln>
                  <a:noFill/>
                </a:ln>
                <a:solidFill>
                  <a:schemeClr val="tx1"/>
                </a:solidFill>
                <a:effectLst/>
                <a:latin typeface="+mj-lt"/>
                <a:hlinkClick r:id="rId3"/>
              </a:rPr>
              <a:t>www.google.com.au</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mj-lt"/>
              <a:buAutoNum type="alphaUcPeriod"/>
              <a:tabLst/>
            </a:pPr>
            <a:r>
              <a:rPr kumimoji="0" lang="en-US" altLang="en-US" sz="2800" b="0" i="0" u="none" strike="noStrike" cap="none" normalizeH="0" baseline="0" dirty="0">
                <a:ln>
                  <a:noFill/>
                </a:ln>
                <a:solidFill>
                  <a:schemeClr val="tx1"/>
                </a:solidFill>
                <a:effectLst/>
                <a:latin typeface="+mj-lt"/>
              </a:rPr>
              <a:t>In the search bar, </a:t>
            </a:r>
            <a:r>
              <a:rPr kumimoji="0" lang="en-US" altLang="en-US" sz="2800" b="1" i="0" u="none" strike="noStrike" cap="none" normalizeH="0" baseline="0" dirty="0">
                <a:ln>
                  <a:noFill/>
                </a:ln>
                <a:solidFill>
                  <a:schemeClr val="tx1"/>
                </a:solidFill>
                <a:effectLst/>
                <a:latin typeface="+mj-lt"/>
              </a:rPr>
              <a:t>individually enter</a:t>
            </a:r>
            <a:r>
              <a:rPr kumimoji="0" lang="en-US" altLang="en-US" sz="2800" b="0" i="0" u="none" strike="noStrike" cap="none" normalizeH="0" baseline="0" dirty="0">
                <a:ln>
                  <a:noFill/>
                </a:ln>
                <a:solidFill>
                  <a:schemeClr val="tx1"/>
                </a:solidFill>
                <a:effectLst/>
                <a:latin typeface="+mj-lt"/>
              </a:rPr>
              <a:t> the following queries:</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err="1">
                <a:ln>
                  <a:noFill/>
                </a:ln>
                <a:solidFill>
                  <a:schemeClr val="tx1"/>
                </a:solidFill>
                <a:effectLst/>
                <a:highlight>
                  <a:srgbClr val="FFFF00"/>
                </a:highlight>
                <a:latin typeface="+mj-lt"/>
              </a:rPr>
              <a:t>inurl</a:t>
            </a:r>
            <a:r>
              <a:rPr kumimoji="0" lang="en-US" altLang="en-US" sz="2800" b="0" i="0" u="none" strike="noStrike" cap="none" normalizeH="0" baseline="0" dirty="0">
                <a:ln>
                  <a:noFill/>
                </a:ln>
                <a:solidFill>
                  <a:schemeClr val="tx1"/>
                </a:solidFill>
                <a:effectLst/>
                <a:highlight>
                  <a:srgbClr val="FFFF00"/>
                </a:highlight>
                <a:latin typeface="+mj-lt"/>
              </a:rPr>
              <a:t>:"</a:t>
            </a:r>
            <a:r>
              <a:rPr kumimoji="0" lang="en-US" altLang="en-US" sz="2800" b="0" i="0" u="none" strike="noStrike" cap="none" normalizeH="0" baseline="0" dirty="0" err="1">
                <a:ln>
                  <a:noFill/>
                </a:ln>
                <a:solidFill>
                  <a:schemeClr val="tx1"/>
                </a:solidFill>
                <a:effectLst/>
                <a:highlight>
                  <a:srgbClr val="FFFF00"/>
                </a:highlight>
                <a:latin typeface="+mj-lt"/>
              </a:rPr>
              <a:t>ViewerFrame?Mode</a:t>
            </a:r>
            <a:r>
              <a:rPr kumimoji="0" lang="en-US" altLang="en-US" sz="2800" b="0" i="0" u="none" strike="noStrike" cap="none" normalizeH="0" baseline="0" dirty="0">
                <a:ln>
                  <a:noFill/>
                </a:ln>
                <a:solidFill>
                  <a:schemeClr val="tx1"/>
                </a:solidFill>
                <a:effectLst/>
                <a:highlight>
                  <a:srgbClr val="FFFF00"/>
                </a:highlight>
                <a:latin typeface="+mj-lt"/>
              </a:rPr>
              <a:t>="</a:t>
            </a:r>
          </a:p>
        </p:txBody>
      </p:sp>
      <p:sp>
        <p:nvSpPr>
          <p:cNvPr id="10" name="TextBox 9">
            <a:extLst>
              <a:ext uri="{FF2B5EF4-FFF2-40B4-BE49-F238E27FC236}">
                <a16:creationId xmlns:a16="http://schemas.microsoft.com/office/drawing/2014/main" id="{75A6A3C7-B5C3-AF4B-8A90-CE40BB51750C}"/>
              </a:ext>
            </a:extLst>
          </p:cNvPr>
          <p:cNvSpPr txBox="1"/>
          <p:nvPr/>
        </p:nvSpPr>
        <p:spPr>
          <a:xfrm>
            <a:off x="0" y="4933378"/>
            <a:ext cx="12196916" cy="1964512"/>
          </a:xfrm>
          <a:prstGeom prst="rect">
            <a:avLst/>
          </a:prstGeom>
          <a:noFill/>
          <a:ln w="38100">
            <a:solidFill>
              <a:srgbClr val="FF0000"/>
            </a:solidFill>
          </a:ln>
        </p:spPr>
        <p:txBody>
          <a:bodyPr wrap="square">
            <a:spAutoFit/>
          </a:bodyPr>
          <a:lstStyle/>
          <a:p>
            <a:pPr>
              <a:lnSpc>
                <a:spcPct val="150000"/>
              </a:lnSpc>
            </a:pPr>
            <a:r>
              <a:rPr lang="en-US" sz="2800" dirty="0"/>
              <a:t>This is a well-known </a:t>
            </a:r>
            <a:r>
              <a:rPr lang="en-US" sz="2800" b="1" dirty="0"/>
              <a:t>Google Dorking</a:t>
            </a:r>
            <a:r>
              <a:rPr lang="en-US" sz="2800" dirty="0"/>
              <a:t> search used to locate pages from </a:t>
            </a:r>
            <a:r>
              <a:rPr lang="en-US" sz="2800" b="1" dirty="0"/>
              <a:t>unsecured IP cameras</a:t>
            </a:r>
            <a:r>
              <a:rPr lang="en-US" sz="2800" dirty="0"/>
              <a:t>, typically manufactured by vendors like Axis. These URLs often lead to </a:t>
            </a:r>
            <a:r>
              <a:rPr lang="en-US" sz="2800" b="1" dirty="0"/>
              <a:t>live camera feeds</a:t>
            </a:r>
            <a:r>
              <a:rPr lang="en-US" sz="2800" dirty="0"/>
              <a:t> that were left accessible without proper authentication.</a:t>
            </a:r>
            <a:endParaRPr lang="en-AU" sz="2800" dirty="0"/>
          </a:p>
        </p:txBody>
      </p:sp>
    </p:spTree>
    <p:extLst>
      <p:ext uri="{BB962C8B-B14F-4D97-AF65-F5344CB8AC3E}">
        <p14:creationId xmlns:p14="http://schemas.microsoft.com/office/powerpoint/2010/main" val="862133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E403FE-CFC2-E80E-4DF2-F33D573AD88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BEACF4-EF15-7003-5F31-4E78063CAD75}"/>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8" name="Picture 7">
            <a:extLst>
              <a:ext uri="{FF2B5EF4-FFF2-40B4-BE49-F238E27FC236}">
                <a16:creationId xmlns:a16="http://schemas.microsoft.com/office/drawing/2014/main" id="{9EFEFCD4-2E53-5183-4711-1395E41CC1EC}"/>
              </a:ext>
            </a:extLst>
          </p:cNvPr>
          <p:cNvPicPr>
            <a:picLocks noChangeAspect="1"/>
          </p:cNvPicPr>
          <p:nvPr/>
        </p:nvPicPr>
        <p:blipFill>
          <a:blip r:embed="rId2"/>
          <a:srcRect b="14408"/>
          <a:stretch/>
        </p:blipFill>
        <p:spPr>
          <a:xfrm>
            <a:off x="-4916" y="553998"/>
            <a:ext cx="8962103" cy="4314819"/>
          </a:xfrm>
          <a:prstGeom prst="rect">
            <a:avLst/>
          </a:prstGeom>
        </p:spPr>
      </p:pic>
      <p:sp>
        <p:nvSpPr>
          <p:cNvPr id="10" name="TextBox 9">
            <a:extLst>
              <a:ext uri="{FF2B5EF4-FFF2-40B4-BE49-F238E27FC236}">
                <a16:creationId xmlns:a16="http://schemas.microsoft.com/office/drawing/2014/main" id="{B5141BDB-0BCD-E891-4A40-6F02D567CE85}"/>
              </a:ext>
            </a:extLst>
          </p:cNvPr>
          <p:cNvSpPr txBox="1"/>
          <p:nvPr/>
        </p:nvSpPr>
        <p:spPr>
          <a:xfrm>
            <a:off x="0" y="3600826"/>
            <a:ext cx="12196916" cy="3257174"/>
          </a:xfrm>
          <a:prstGeom prst="rect">
            <a:avLst/>
          </a:prstGeom>
          <a:solidFill>
            <a:schemeClr val="bg1"/>
          </a:solidFill>
          <a:ln w="38100">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What the Query Does: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It searches for URLs that contain the text </a:t>
            </a:r>
            <a:r>
              <a:rPr kumimoji="0" lang="en-US" altLang="en-US" sz="2800" b="1" i="0" u="none" strike="noStrike" cap="none" normalizeH="0" baseline="0" dirty="0" err="1">
                <a:ln>
                  <a:noFill/>
                </a:ln>
                <a:solidFill>
                  <a:schemeClr val="tx1"/>
                </a:solidFill>
                <a:effectLst/>
                <a:latin typeface="+mj-lt"/>
              </a:rPr>
              <a:t>ViewerFrame?Mode</a:t>
            </a:r>
            <a:r>
              <a:rPr kumimoji="0" lang="en-US" altLang="en-US" sz="2800" b="1" i="0" u="none" strike="noStrike" cap="none" normalizeH="0" baseline="0" dirty="0">
                <a:ln>
                  <a:noFill/>
                </a:ln>
                <a:solidFill>
                  <a:schemeClr val="tx1"/>
                </a:solidFill>
                <a:effectLst/>
                <a:latin typeface="+mj-lt"/>
              </a:rPr>
              <a:t>=</a:t>
            </a:r>
            <a:r>
              <a:rPr kumimoji="0" lang="en-US" altLang="en-US" sz="2800" b="0" i="0" u="none" strike="noStrike" cap="none" normalizeH="0" baseline="0" dirty="0">
                <a:ln>
                  <a:noFill/>
                </a:ln>
                <a:solidFill>
                  <a:schemeClr val="tx1"/>
                </a:solidFill>
                <a:effectLst/>
                <a:latin typeface="+mj-lt"/>
              </a:rPr>
              <a:t>, which is commonly used by the web interfaces of IP cameras.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 cameras using this URL structure often stream live video feeds for admin viewing.</a:t>
            </a:r>
          </a:p>
        </p:txBody>
      </p:sp>
    </p:spTree>
    <p:extLst>
      <p:ext uri="{BB962C8B-B14F-4D97-AF65-F5344CB8AC3E}">
        <p14:creationId xmlns:p14="http://schemas.microsoft.com/office/powerpoint/2010/main" val="10949345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7869D3-9681-40A8-C860-3A06DE57E3F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93604F3-F2EA-4EA6-F17E-4FC13AB7C548}"/>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8" name="Picture 7">
            <a:extLst>
              <a:ext uri="{FF2B5EF4-FFF2-40B4-BE49-F238E27FC236}">
                <a16:creationId xmlns:a16="http://schemas.microsoft.com/office/drawing/2014/main" id="{9CD0725A-14A1-58EE-5430-5CFDF921249A}"/>
              </a:ext>
            </a:extLst>
          </p:cNvPr>
          <p:cNvPicPr>
            <a:picLocks noChangeAspect="1"/>
          </p:cNvPicPr>
          <p:nvPr/>
        </p:nvPicPr>
        <p:blipFill>
          <a:blip r:embed="rId2"/>
          <a:srcRect b="14408"/>
          <a:stretch/>
        </p:blipFill>
        <p:spPr>
          <a:xfrm>
            <a:off x="-4916" y="553998"/>
            <a:ext cx="8962103" cy="4314819"/>
          </a:xfrm>
          <a:prstGeom prst="rect">
            <a:avLst/>
          </a:prstGeom>
        </p:spPr>
      </p:pic>
      <p:sp>
        <p:nvSpPr>
          <p:cNvPr id="10" name="TextBox 9">
            <a:extLst>
              <a:ext uri="{FF2B5EF4-FFF2-40B4-BE49-F238E27FC236}">
                <a16:creationId xmlns:a16="http://schemas.microsoft.com/office/drawing/2014/main" id="{9A91257E-A00B-C649-DECE-882A3D5DDBD5}"/>
              </a:ext>
            </a:extLst>
          </p:cNvPr>
          <p:cNvSpPr txBox="1"/>
          <p:nvPr/>
        </p:nvSpPr>
        <p:spPr>
          <a:xfrm>
            <a:off x="5486400" y="1282948"/>
            <a:ext cx="6705600" cy="5575052"/>
          </a:xfrm>
          <a:prstGeom prst="rect">
            <a:avLst/>
          </a:prstGeom>
          <a:solidFill>
            <a:schemeClr val="bg1"/>
          </a:solidFill>
          <a:ln w="38100">
            <a:solidFill>
              <a:srgbClr val="FF0000"/>
            </a:solidFill>
          </a:ln>
        </p:spPr>
        <p:txBody>
          <a:bodyPr wrap="square">
            <a:spAutoFit/>
          </a:bodyPr>
          <a:lstStyle/>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The first few results are metadata or records </a:t>
            </a:r>
            <a:r>
              <a:rPr kumimoji="0" lang="en-US" altLang="en-US" sz="2400" b="1" i="0" u="none" strike="noStrike" cap="none" normalizeH="0" baseline="0" dirty="0">
                <a:ln>
                  <a:noFill/>
                </a:ln>
                <a:solidFill>
                  <a:schemeClr val="tx1"/>
                </a:solidFill>
                <a:effectLst/>
                <a:latin typeface="+mj-lt"/>
              </a:rPr>
              <a:t>about</a:t>
            </a:r>
            <a:r>
              <a:rPr kumimoji="0" lang="en-US" altLang="en-US" sz="2400" b="0" i="0" u="none" strike="noStrike" cap="none" normalizeH="0" baseline="0" dirty="0">
                <a:ln>
                  <a:noFill/>
                </a:ln>
                <a:solidFill>
                  <a:schemeClr val="tx1"/>
                </a:solidFill>
                <a:effectLst/>
                <a:latin typeface="+mj-lt"/>
              </a:rPr>
              <a:t> such domains (like WHOIS information or downtime reports).</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We’re seeing </a:t>
            </a:r>
            <a:r>
              <a:rPr kumimoji="0" lang="en-US" altLang="en-US" sz="2400" b="1" i="0" u="none" strike="noStrike" cap="none" normalizeH="0" baseline="0" dirty="0">
                <a:ln>
                  <a:noFill/>
                </a:ln>
                <a:solidFill>
                  <a:schemeClr val="tx1"/>
                </a:solidFill>
                <a:effectLst/>
                <a:latin typeface="+mj-lt"/>
              </a:rPr>
              <a:t>directory listings</a:t>
            </a:r>
            <a:r>
              <a:rPr kumimoji="0" lang="en-US" altLang="en-US" sz="2400" b="0" i="0" u="none" strike="noStrike" cap="none" normalizeH="0" baseline="0" dirty="0">
                <a:ln>
                  <a:noFill/>
                </a:ln>
                <a:solidFill>
                  <a:schemeClr val="tx1"/>
                </a:solidFill>
                <a:effectLst/>
                <a:latin typeface="+mj-lt"/>
              </a:rPr>
              <a:t> and </a:t>
            </a:r>
            <a:r>
              <a:rPr kumimoji="0" lang="en-US" altLang="en-US" sz="2400" b="1" i="0" u="none" strike="noStrike" cap="none" normalizeH="0" baseline="0" dirty="0">
                <a:ln>
                  <a:noFill/>
                </a:ln>
                <a:solidFill>
                  <a:schemeClr val="tx1"/>
                </a:solidFill>
                <a:effectLst/>
                <a:latin typeface="+mj-lt"/>
              </a:rPr>
              <a:t>site info</a:t>
            </a:r>
            <a:r>
              <a:rPr kumimoji="0" lang="en-US" altLang="en-US" sz="2400" b="0" i="0" u="none" strike="noStrike" cap="none" normalizeH="0" baseline="0" dirty="0">
                <a:ln>
                  <a:noFill/>
                </a:ln>
                <a:solidFill>
                  <a:schemeClr val="tx1"/>
                </a:solidFill>
                <a:effectLst/>
                <a:latin typeface="+mj-lt"/>
              </a:rPr>
              <a:t>, not direct access to camera streams. This could mean:</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The sites were once live but are now offline.</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Google has indexed logs or tracking pages instead of actual streams.</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The camera interfaces may now be protected or shut down due to legal or ethical issues.</a:t>
            </a:r>
          </a:p>
        </p:txBody>
      </p:sp>
    </p:spTree>
    <p:extLst>
      <p:ext uri="{BB962C8B-B14F-4D97-AF65-F5344CB8AC3E}">
        <p14:creationId xmlns:p14="http://schemas.microsoft.com/office/powerpoint/2010/main" val="817087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C4AC3-FC57-1EB8-2532-07B437F89C45}"/>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9DB2A0D-457F-8F1D-74D7-4A92B76E031D}"/>
              </a:ext>
            </a:extLst>
          </p:cNvPr>
          <p:cNvPicPr>
            <a:picLocks noChangeAspect="1"/>
          </p:cNvPicPr>
          <p:nvPr/>
        </p:nvPicPr>
        <p:blipFill>
          <a:blip r:embed="rId2"/>
          <a:srcRect l="18312" t="18702" r="30357" b="15325"/>
          <a:stretch/>
        </p:blipFill>
        <p:spPr>
          <a:xfrm>
            <a:off x="997527" y="1698171"/>
            <a:ext cx="7137069" cy="5159817"/>
          </a:xfrm>
          <a:prstGeom prst="rect">
            <a:avLst/>
          </a:prstGeom>
        </p:spPr>
      </p:pic>
      <p:sp>
        <p:nvSpPr>
          <p:cNvPr id="4" name="TextBox 3">
            <a:extLst>
              <a:ext uri="{FF2B5EF4-FFF2-40B4-BE49-F238E27FC236}">
                <a16:creationId xmlns:a16="http://schemas.microsoft.com/office/drawing/2014/main" id="{9DD16769-DF6C-F7E8-EEE9-324782388340}"/>
              </a:ext>
            </a:extLst>
          </p:cNvPr>
          <p:cNvSpPr txBox="1"/>
          <p:nvPr/>
        </p:nvSpPr>
        <p:spPr>
          <a:xfrm>
            <a:off x="0" y="885806"/>
            <a:ext cx="12191999" cy="671851"/>
          </a:xfrm>
          <a:prstGeom prst="rect">
            <a:avLst/>
          </a:prstGeom>
          <a:noFill/>
        </p:spPr>
        <p:txBody>
          <a:bodyPr wrap="square">
            <a:spAutoFit/>
          </a:bodyPr>
          <a:lstStyle/>
          <a:p>
            <a:pPr>
              <a:lnSpc>
                <a:spcPct val="150000"/>
              </a:lnSpc>
            </a:pPr>
            <a:r>
              <a:rPr lang="en-US" sz="2800" kern="0" dirty="0">
                <a:solidFill>
                  <a:sysClr val="windowText" lastClr="000000"/>
                </a:solidFill>
                <a:latin typeface="Calibri"/>
              </a:rPr>
              <a:t>Navigate Canvas &gt;&gt; Week 10 &gt;&gt; Lab 5</a:t>
            </a:r>
          </a:p>
        </p:txBody>
      </p:sp>
      <p:sp>
        <p:nvSpPr>
          <p:cNvPr id="8" name="object 2">
            <a:extLst>
              <a:ext uri="{FF2B5EF4-FFF2-40B4-BE49-F238E27FC236}">
                <a16:creationId xmlns:a16="http://schemas.microsoft.com/office/drawing/2014/main" id="{B5A7799A-E0C1-95FF-5DE0-8EA13090A24F}"/>
              </a:ext>
            </a:extLst>
          </p:cNvPr>
          <p:cNvSpPr txBox="1">
            <a:spLocks noGrp="1"/>
          </p:cNvSpPr>
          <p:nvPr>
            <p:ph type="title"/>
          </p:nvPr>
        </p:nvSpPr>
        <p:spPr>
          <a:xfrm>
            <a:off x="1" y="0"/>
            <a:ext cx="9690264" cy="459100"/>
          </a:xfrm>
          <a:prstGeom prst="rect">
            <a:avLst/>
          </a:prstGeom>
          <a:solidFill>
            <a:schemeClr val="bg1"/>
          </a:solidFill>
        </p:spPr>
        <p:txBody>
          <a:bodyPr vert="horz" wrap="square" lIns="0" tIns="12700" rIns="0" bIns="0" rtlCol="0">
            <a:spAutoFit/>
          </a:bodyPr>
          <a:lstStyle/>
          <a:p>
            <a:pPr marL="12700">
              <a:spcBef>
                <a:spcPts val="100"/>
              </a:spcBef>
            </a:pPr>
            <a:r>
              <a:rPr lang="en-US" dirty="0"/>
              <a:t>Preparation for Lab 5 (Week 10)</a:t>
            </a:r>
            <a:endParaRPr spc="-10" dirty="0"/>
          </a:p>
        </p:txBody>
      </p:sp>
      <p:sp>
        <p:nvSpPr>
          <p:cNvPr id="2" name="Rectangle: Rounded Corners 1">
            <a:extLst>
              <a:ext uri="{FF2B5EF4-FFF2-40B4-BE49-F238E27FC236}">
                <a16:creationId xmlns:a16="http://schemas.microsoft.com/office/drawing/2014/main" id="{358C434B-FBC0-1F0C-5AD3-B596136928BE}"/>
              </a:ext>
            </a:extLst>
          </p:cNvPr>
          <p:cNvSpPr/>
          <p:nvPr/>
        </p:nvSpPr>
        <p:spPr>
          <a:xfrm>
            <a:off x="1074715" y="3301341"/>
            <a:ext cx="6982691" cy="45126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517498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BF6DD-D75B-0C1F-0450-AB5AB1B4D68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63611C5-239D-D850-620D-45123B4D63D6}"/>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8" name="Picture 7">
            <a:extLst>
              <a:ext uri="{FF2B5EF4-FFF2-40B4-BE49-F238E27FC236}">
                <a16:creationId xmlns:a16="http://schemas.microsoft.com/office/drawing/2014/main" id="{0A1FB082-BC3A-5D9B-A10D-DCBE4E9DBCAF}"/>
              </a:ext>
            </a:extLst>
          </p:cNvPr>
          <p:cNvPicPr>
            <a:picLocks noChangeAspect="1"/>
          </p:cNvPicPr>
          <p:nvPr/>
        </p:nvPicPr>
        <p:blipFill>
          <a:blip r:embed="rId2"/>
          <a:srcRect b="14408"/>
          <a:stretch/>
        </p:blipFill>
        <p:spPr>
          <a:xfrm>
            <a:off x="-4916" y="553998"/>
            <a:ext cx="8962103" cy="4314819"/>
          </a:xfrm>
          <a:prstGeom prst="rect">
            <a:avLst/>
          </a:prstGeom>
        </p:spPr>
      </p:pic>
      <p:sp>
        <p:nvSpPr>
          <p:cNvPr id="10" name="TextBox 9">
            <a:extLst>
              <a:ext uri="{FF2B5EF4-FFF2-40B4-BE49-F238E27FC236}">
                <a16:creationId xmlns:a16="http://schemas.microsoft.com/office/drawing/2014/main" id="{0C248330-3935-513A-BFD5-9E4009D2D1BD}"/>
              </a:ext>
            </a:extLst>
          </p:cNvPr>
          <p:cNvSpPr txBox="1"/>
          <p:nvPr/>
        </p:nvSpPr>
        <p:spPr>
          <a:xfrm>
            <a:off x="4616245" y="1015503"/>
            <a:ext cx="7575755" cy="5842497"/>
          </a:xfrm>
          <a:prstGeom prst="rect">
            <a:avLst/>
          </a:prstGeom>
          <a:solidFill>
            <a:schemeClr val="bg1"/>
          </a:solidFill>
          <a:ln w="38100">
            <a:solidFill>
              <a:srgbClr val="FF0000"/>
            </a:solidFill>
          </a:ln>
        </p:spPr>
        <p:txBody>
          <a:bodyPr wrap="square">
            <a:spAutoFit/>
          </a:bodyPr>
          <a:lstStyle/>
          <a:p>
            <a:pPr>
              <a:lnSpc>
                <a:spcPct val="150000"/>
              </a:lnSpc>
              <a:buNone/>
            </a:pPr>
            <a:r>
              <a:rPr lang="en-US" sz="2800" dirty="0"/>
              <a:t>This result still </a:t>
            </a:r>
            <a:r>
              <a:rPr lang="en-US" sz="2800" b="1" dirty="0"/>
              <a:t>demonstrates how powerful search queries can be</a:t>
            </a:r>
            <a:r>
              <a:rPr lang="en-US" sz="2800" dirty="0"/>
              <a:t> in uncovering potential security gaps. Even though the cameras are no longer accessible, it shows that:</a:t>
            </a:r>
          </a:p>
          <a:p>
            <a:pPr marL="914400" lvl="1" indent="-457200">
              <a:lnSpc>
                <a:spcPct val="150000"/>
              </a:lnSpc>
              <a:buFont typeface="Arial" panose="020B0604020202020204" pitchFamily="34" charset="0"/>
              <a:buChar char="•"/>
            </a:pPr>
            <a:r>
              <a:rPr lang="en-US" sz="2800" dirty="0"/>
              <a:t>At one point, they </a:t>
            </a:r>
            <a:r>
              <a:rPr lang="en-US" sz="2800" b="1" dirty="0"/>
              <a:t>were publicly available</a:t>
            </a:r>
            <a:r>
              <a:rPr lang="en-US" sz="2800" dirty="0"/>
              <a:t>, and</a:t>
            </a:r>
          </a:p>
          <a:p>
            <a:pPr marL="914400" lvl="1" indent="-457200">
              <a:lnSpc>
                <a:spcPct val="150000"/>
              </a:lnSpc>
              <a:buFont typeface="Arial" panose="020B0604020202020204" pitchFamily="34" charset="0"/>
              <a:buChar char="•"/>
            </a:pPr>
            <a:r>
              <a:rPr lang="en-US" sz="2800" b="1" dirty="0"/>
              <a:t>Search engines indexed</a:t>
            </a:r>
            <a:r>
              <a:rPr lang="en-US" sz="2800" dirty="0"/>
              <a:t> them automatically, revealing a </a:t>
            </a:r>
            <a:r>
              <a:rPr lang="en-US" sz="2800" b="1" dirty="0"/>
              <a:t>real risk</a:t>
            </a:r>
            <a:r>
              <a:rPr lang="en-US" sz="2800" dirty="0"/>
              <a:t> in misconfigured devices.</a:t>
            </a:r>
          </a:p>
        </p:txBody>
      </p:sp>
    </p:spTree>
    <p:extLst>
      <p:ext uri="{BB962C8B-B14F-4D97-AF65-F5344CB8AC3E}">
        <p14:creationId xmlns:p14="http://schemas.microsoft.com/office/powerpoint/2010/main" val="1603865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B1CF1-8F0F-995A-A151-0FABE1753DC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BB380DC-3039-F15B-59E4-98FD141AE235}"/>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8" name="Picture 7">
            <a:extLst>
              <a:ext uri="{FF2B5EF4-FFF2-40B4-BE49-F238E27FC236}">
                <a16:creationId xmlns:a16="http://schemas.microsoft.com/office/drawing/2014/main" id="{038E7D47-F831-89DB-AC06-04CDE21FE0CE}"/>
              </a:ext>
            </a:extLst>
          </p:cNvPr>
          <p:cNvPicPr>
            <a:picLocks noChangeAspect="1"/>
          </p:cNvPicPr>
          <p:nvPr/>
        </p:nvPicPr>
        <p:blipFill>
          <a:blip r:embed="rId2"/>
          <a:srcRect b="14408"/>
          <a:stretch/>
        </p:blipFill>
        <p:spPr>
          <a:xfrm>
            <a:off x="0" y="649863"/>
            <a:ext cx="7426603" cy="3575550"/>
          </a:xfrm>
          <a:prstGeom prst="rect">
            <a:avLst/>
          </a:prstGeom>
        </p:spPr>
      </p:pic>
      <p:sp>
        <p:nvSpPr>
          <p:cNvPr id="10" name="TextBox 9">
            <a:extLst>
              <a:ext uri="{FF2B5EF4-FFF2-40B4-BE49-F238E27FC236}">
                <a16:creationId xmlns:a16="http://schemas.microsoft.com/office/drawing/2014/main" id="{7F93171E-9033-A929-9DEF-F77CAB212FEB}"/>
              </a:ext>
            </a:extLst>
          </p:cNvPr>
          <p:cNvSpPr txBox="1"/>
          <p:nvPr/>
        </p:nvSpPr>
        <p:spPr>
          <a:xfrm>
            <a:off x="0" y="4247157"/>
            <a:ext cx="12192000" cy="2610843"/>
          </a:xfrm>
          <a:prstGeom prst="rect">
            <a:avLst/>
          </a:prstGeom>
          <a:solidFill>
            <a:schemeClr val="bg1"/>
          </a:solidFill>
          <a:ln w="38100">
            <a:solidFill>
              <a:srgbClr val="FF0000"/>
            </a:solidFill>
          </a:ln>
        </p:spPr>
        <p:txBody>
          <a:bodyPr wrap="square">
            <a:spAutoFit/>
          </a:bodyPr>
          <a:lstStyle/>
          <a:p>
            <a:pPr>
              <a:lnSpc>
                <a:spcPct val="150000"/>
              </a:lnSpc>
              <a:buNone/>
            </a:pPr>
            <a:r>
              <a:rPr lang="en-US" sz="2800" b="1" dirty="0"/>
              <a:t>Key Ethical Reminder:</a:t>
            </a:r>
          </a:p>
          <a:p>
            <a:pPr>
              <a:lnSpc>
                <a:spcPct val="150000"/>
              </a:lnSpc>
            </a:pPr>
            <a:r>
              <a:rPr lang="en-US" sz="2800" dirty="0"/>
              <a:t>Do </a:t>
            </a:r>
            <a:r>
              <a:rPr lang="en-US" sz="2800" b="1" dirty="0"/>
              <a:t>not attempt</a:t>
            </a:r>
            <a:r>
              <a:rPr lang="en-US" sz="2800" dirty="0"/>
              <a:t> to access or click links that may lead to live cameras or authentication portals. Observing that such resources are indexed is </a:t>
            </a:r>
            <a:r>
              <a:rPr lang="en-US" sz="2800" b="1" dirty="0"/>
              <a:t>sufficient for learning</a:t>
            </a:r>
            <a:r>
              <a:rPr lang="en-US" sz="2800" dirty="0"/>
              <a:t>.</a:t>
            </a:r>
          </a:p>
        </p:txBody>
      </p:sp>
    </p:spTree>
    <p:extLst>
      <p:ext uri="{BB962C8B-B14F-4D97-AF65-F5344CB8AC3E}">
        <p14:creationId xmlns:p14="http://schemas.microsoft.com/office/powerpoint/2010/main" val="22967425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1F80EF-EBEC-7A75-E81D-E0897EAE5FF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6095F46-1558-40CE-91D4-AA2915EEF328}"/>
              </a:ext>
            </a:extLst>
          </p:cNvPr>
          <p:cNvPicPr>
            <a:picLocks noChangeAspect="1"/>
          </p:cNvPicPr>
          <p:nvPr/>
        </p:nvPicPr>
        <p:blipFill>
          <a:blip r:embed="rId2"/>
          <a:srcRect b="6237"/>
          <a:stretch/>
        </p:blipFill>
        <p:spPr>
          <a:xfrm>
            <a:off x="1" y="646331"/>
            <a:ext cx="12191999" cy="6211669"/>
          </a:xfrm>
          <a:prstGeom prst="rect">
            <a:avLst/>
          </a:prstGeom>
        </p:spPr>
      </p:pic>
      <p:sp>
        <p:nvSpPr>
          <p:cNvPr id="6" name="TextBox 5">
            <a:extLst>
              <a:ext uri="{FF2B5EF4-FFF2-40B4-BE49-F238E27FC236}">
                <a16:creationId xmlns:a16="http://schemas.microsoft.com/office/drawing/2014/main" id="{1ABCB63A-CD28-C3F0-862E-ED7E9EEAF3B1}"/>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sp>
        <p:nvSpPr>
          <p:cNvPr id="2" name="Rectangle 1">
            <a:extLst>
              <a:ext uri="{FF2B5EF4-FFF2-40B4-BE49-F238E27FC236}">
                <a16:creationId xmlns:a16="http://schemas.microsoft.com/office/drawing/2014/main" id="{FDB9F383-004E-30D8-0A8F-1A3F18FCB303}"/>
              </a:ext>
            </a:extLst>
          </p:cNvPr>
          <p:cNvSpPr>
            <a:spLocks noChangeArrowheads="1"/>
          </p:cNvSpPr>
          <p:nvPr/>
        </p:nvSpPr>
        <p:spPr bwMode="auto">
          <a:xfrm>
            <a:off x="6828502" y="3600826"/>
            <a:ext cx="5363497" cy="3257174"/>
          </a:xfrm>
          <a:prstGeom prst="rect">
            <a:avLst/>
          </a:prstGeom>
          <a:solidFill>
            <a:schemeClr val="bg1"/>
          </a:solidFill>
          <a:ln w="38100">
            <a:solidFill>
              <a:srgbClr val="FF0000"/>
            </a:solid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mj-lt"/>
              </a:rPr>
              <a:t>Repeat for the remaining queries:</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err="1">
                <a:ln>
                  <a:noFill/>
                </a:ln>
                <a:solidFill>
                  <a:schemeClr val="tx1"/>
                </a:solidFill>
                <a:effectLst/>
                <a:latin typeface="+mj-lt"/>
              </a:rPr>
              <a:t>intitle:"Axis</a:t>
            </a:r>
            <a:r>
              <a:rPr kumimoji="0" lang="en-US" altLang="en-US" sz="2800" b="0" i="0" u="none" strike="noStrike" cap="none" normalizeH="0" baseline="0" dirty="0">
                <a:ln>
                  <a:noFill/>
                </a:ln>
                <a:solidFill>
                  <a:schemeClr val="tx1"/>
                </a:solidFill>
                <a:effectLst/>
                <a:latin typeface="+mj-lt"/>
              </a:rPr>
              <a:t> 2400 video server"</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err="1">
                <a:ln>
                  <a:noFill/>
                </a:ln>
                <a:solidFill>
                  <a:schemeClr val="tx1"/>
                </a:solidFill>
                <a:effectLst/>
                <a:latin typeface="+mj-lt"/>
              </a:rPr>
              <a:t>inurl</a:t>
            </a:r>
            <a:r>
              <a:rPr kumimoji="0" lang="en-US" altLang="en-US" sz="2800" b="0" i="0" u="none" strike="noStrike" cap="none" normalizeH="0" baseline="0" dirty="0">
                <a:ln>
                  <a:noFill/>
                </a:ln>
                <a:solidFill>
                  <a:schemeClr val="tx1"/>
                </a:solidFill>
                <a:effectLst/>
                <a:latin typeface="+mj-lt"/>
              </a:rPr>
              <a:t>:/view.shtml</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err="1">
                <a:ln>
                  <a:noFill/>
                </a:ln>
                <a:solidFill>
                  <a:schemeClr val="tx1"/>
                </a:solidFill>
                <a:effectLst/>
                <a:latin typeface="+mj-lt"/>
              </a:rPr>
              <a:t>intitle:"live</a:t>
            </a:r>
            <a:r>
              <a:rPr kumimoji="0" lang="en-US" altLang="en-US" sz="2800" b="0" i="0" u="none" strike="noStrike" cap="none" normalizeH="0" baseline="0" dirty="0">
                <a:ln>
                  <a:noFill/>
                </a:ln>
                <a:solidFill>
                  <a:schemeClr val="tx1"/>
                </a:solidFill>
                <a:effectLst/>
                <a:latin typeface="+mj-lt"/>
              </a:rPr>
              <a:t> view" </a:t>
            </a:r>
            <a:r>
              <a:rPr kumimoji="0" lang="en-US" altLang="en-US" sz="2800" b="0" i="0" u="none" strike="noStrike" cap="none" normalizeH="0" baseline="0" dirty="0" err="1">
                <a:ln>
                  <a:noFill/>
                </a:ln>
                <a:solidFill>
                  <a:schemeClr val="tx1"/>
                </a:solidFill>
                <a:effectLst/>
                <a:latin typeface="+mj-lt"/>
              </a:rPr>
              <a:t>intitle:axis</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180354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9E9EC-ABD8-FAAB-9B51-3BEE7B5601F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86924E7-0298-75D0-DD0F-D3EE02085C08}"/>
              </a:ext>
            </a:extLst>
          </p:cNvPr>
          <p:cNvPicPr>
            <a:picLocks noChangeAspect="1"/>
          </p:cNvPicPr>
          <p:nvPr/>
        </p:nvPicPr>
        <p:blipFill>
          <a:blip r:embed="rId2"/>
          <a:srcRect b="6237"/>
          <a:stretch/>
        </p:blipFill>
        <p:spPr>
          <a:xfrm>
            <a:off x="1" y="646331"/>
            <a:ext cx="12191999" cy="6211669"/>
          </a:xfrm>
          <a:prstGeom prst="rect">
            <a:avLst/>
          </a:prstGeom>
        </p:spPr>
      </p:pic>
      <p:sp>
        <p:nvSpPr>
          <p:cNvPr id="6" name="TextBox 5">
            <a:extLst>
              <a:ext uri="{FF2B5EF4-FFF2-40B4-BE49-F238E27FC236}">
                <a16:creationId xmlns:a16="http://schemas.microsoft.com/office/drawing/2014/main" id="{4881F2DF-767C-AB78-B90F-25A848C4F6EB}"/>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sp>
        <p:nvSpPr>
          <p:cNvPr id="2" name="Rectangle 1">
            <a:extLst>
              <a:ext uri="{FF2B5EF4-FFF2-40B4-BE49-F238E27FC236}">
                <a16:creationId xmlns:a16="http://schemas.microsoft.com/office/drawing/2014/main" id="{9C29C712-DCD8-E1F6-1D4A-3BFD05A7E5AF}"/>
              </a:ext>
            </a:extLst>
          </p:cNvPr>
          <p:cNvSpPr>
            <a:spLocks noChangeArrowheads="1"/>
          </p:cNvSpPr>
          <p:nvPr/>
        </p:nvSpPr>
        <p:spPr bwMode="auto">
          <a:xfrm>
            <a:off x="6828503" y="2308165"/>
            <a:ext cx="5363497" cy="4549835"/>
          </a:xfrm>
          <a:prstGeom prst="rect">
            <a:avLst/>
          </a:prstGeom>
          <a:solidFill>
            <a:schemeClr val="bg1"/>
          </a:solidFill>
          <a:ln w="38100">
            <a:solidFill>
              <a:srgbClr val="FF0000"/>
            </a:solid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en-US" sz="2800" dirty="0"/>
              <a:t>The results show </a:t>
            </a:r>
            <a:r>
              <a:rPr lang="en-US" sz="2800" b="1" dirty="0"/>
              <a:t>product documentation and vulnerability reports</a:t>
            </a:r>
            <a:r>
              <a:rPr lang="en-US" sz="2800" dirty="0"/>
              <a:t> (e.g., from CVE and Axis support), not live camera feeds — indicating that these devices are </a:t>
            </a:r>
            <a:r>
              <a:rPr lang="en-US" sz="2800" b="1" dirty="0"/>
              <a:t>indexed for reference</a:t>
            </a:r>
            <a:r>
              <a:rPr lang="en-US" sz="2800" dirty="0"/>
              <a:t>, but not currently exposed or accessible.</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390877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5E18C-47C8-D5D7-6D1F-04A895F1390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8043FEA-771B-BA4F-4CF3-FBD5694DA28D}"/>
              </a:ext>
            </a:extLst>
          </p:cNvPr>
          <p:cNvPicPr>
            <a:picLocks noChangeAspect="1"/>
          </p:cNvPicPr>
          <p:nvPr/>
        </p:nvPicPr>
        <p:blipFill>
          <a:blip r:embed="rId2"/>
          <a:srcRect b="5377"/>
          <a:stretch/>
        </p:blipFill>
        <p:spPr>
          <a:xfrm>
            <a:off x="0" y="553998"/>
            <a:ext cx="11843883" cy="6304002"/>
          </a:xfrm>
          <a:prstGeom prst="rect">
            <a:avLst/>
          </a:prstGeom>
        </p:spPr>
      </p:pic>
      <p:sp>
        <p:nvSpPr>
          <p:cNvPr id="6" name="TextBox 5">
            <a:extLst>
              <a:ext uri="{FF2B5EF4-FFF2-40B4-BE49-F238E27FC236}">
                <a16:creationId xmlns:a16="http://schemas.microsoft.com/office/drawing/2014/main" id="{3DA0F4D1-E17D-5CDF-F006-523EAD62846D}"/>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sp>
        <p:nvSpPr>
          <p:cNvPr id="2" name="Rectangle 1">
            <a:extLst>
              <a:ext uri="{FF2B5EF4-FFF2-40B4-BE49-F238E27FC236}">
                <a16:creationId xmlns:a16="http://schemas.microsoft.com/office/drawing/2014/main" id="{8FE31CED-3C42-CEAA-8018-E1E89CE02A59}"/>
              </a:ext>
            </a:extLst>
          </p:cNvPr>
          <p:cNvSpPr>
            <a:spLocks noChangeArrowheads="1"/>
          </p:cNvSpPr>
          <p:nvPr/>
        </p:nvSpPr>
        <p:spPr bwMode="auto">
          <a:xfrm>
            <a:off x="5265175" y="2954496"/>
            <a:ext cx="6926825" cy="3903504"/>
          </a:xfrm>
          <a:prstGeom prst="rect">
            <a:avLst/>
          </a:prstGeom>
          <a:solidFill>
            <a:schemeClr val="bg1"/>
          </a:solidFill>
          <a:ln w="38100">
            <a:solidFill>
              <a:srgbClr val="FF0000"/>
            </a:solid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en-US" sz="2800" dirty="0"/>
              <a:t>This query result confirms that some publicly accessible IP cameras (e.g., AXIS M1125, Synology, and public library webcams) are indexed and viewable without strong authentication — highlighting poor device configuration and a real-world vulnerability.</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4353080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679062-A4E2-7F46-B264-74869C326B9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BE56ACB-C087-2CC6-43A2-117D18EAFF27}"/>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sp>
        <p:nvSpPr>
          <p:cNvPr id="2" name="Rectangle 1">
            <a:extLst>
              <a:ext uri="{FF2B5EF4-FFF2-40B4-BE49-F238E27FC236}">
                <a16:creationId xmlns:a16="http://schemas.microsoft.com/office/drawing/2014/main" id="{AB421730-5952-F849-6E3B-4034B5F23777}"/>
              </a:ext>
            </a:extLst>
          </p:cNvPr>
          <p:cNvSpPr>
            <a:spLocks noChangeArrowheads="1"/>
          </p:cNvSpPr>
          <p:nvPr/>
        </p:nvSpPr>
        <p:spPr bwMode="auto">
          <a:xfrm>
            <a:off x="0" y="1015503"/>
            <a:ext cx="12192000" cy="5842497"/>
          </a:xfrm>
          <a:prstGeom prst="rect">
            <a:avLst/>
          </a:prstGeom>
          <a:solidFill>
            <a:schemeClr val="bg1"/>
          </a:solidFill>
          <a:ln w="38100">
            <a:noFill/>
          </a:ln>
          <a:effec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t>We should not click on or access</a:t>
            </a:r>
            <a:r>
              <a:rPr lang="en-US" sz="2800" dirty="0"/>
              <a:t> any of the “Live Webcam” links or similar results that appear during reconnaissance-style exercises.</a:t>
            </a:r>
          </a:p>
          <a:p>
            <a:pPr>
              <a:lnSpc>
                <a:spcPct val="150000"/>
              </a:lnSpc>
              <a:buNone/>
            </a:pPr>
            <a:r>
              <a:rPr lang="en-US" sz="2800" b="1" dirty="0"/>
              <a:t>Why Not?</a:t>
            </a:r>
          </a:p>
          <a:p>
            <a:pPr>
              <a:lnSpc>
                <a:spcPct val="150000"/>
              </a:lnSpc>
              <a:buNone/>
            </a:pPr>
            <a:r>
              <a:rPr lang="en-US" sz="2800" dirty="0"/>
              <a:t>Clicking on those links could:</a:t>
            </a:r>
          </a:p>
          <a:p>
            <a:pPr marL="457200" indent="-457200">
              <a:lnSpc>
                <a:spcPct val="150000"/>
              </a:lnSpc>
              <a:buFont typeface="Arial" panose="020B0604020202020204" pitchFamily="34" charset="0"/>
              <a:buChar char="•"/>
            </a:pPr>
            <a:r>
              <a:rPr lang="en-US" sz="2800" b="1" dirty="0"/>
              <a:t>Breach privacy laws</a:t>
            </a:r>
            <a:r>
              <a:rPr lang="en-US" sz="2800" dirty="0"/>
              <a:t> in Australia or other countries.</a:t>
            </a:r>
          </a:p>
          <a:p>
            <a:pPr marL="457200" indent="-457200">
              <a:lnSpc>
                <a:spcPct val="150000"/>
              </a:lnSpc>
              <a:buFont typeface="Arial" panose="020B0604020202020204" pitchFamily="34" charset="0"/>
              <a:buChar char="•"/>
            </a:pPr>
            <a:r>
              <a:rPr lang="en-US" sz="2800" b="1" dirty="0"/>
              <a:t>Violate ACU’s cybersecurity ethics policy</a:t>
            </a:r>
            <a:r>
              <a:rPr lang="en-US" sz="2800" dirty="0"/>
              <a:t>.</a:t>
            </a:r>
          </a:p>
          <a:p>
            <a:pPr marL="457200" indent="-457200">
              <a:lnSpc>
                <a:spcPct val="150000"/>
              </a:lnSpc>
              <a:buFont typeface="Arial" panose="020B0604020202020204" pitchFamily="34" charset="0"/>
              <a:buChar char="•"/>
            </a:pPr>
            <a:r>
              <a:rPr lang="en-US" sz="2800" dirty="0"/>
              <a:t>Be interpreted as </a:t>
            </a:r>
            <a:r>
              <a:rPr lang="en-US" sz="2800" b="1" dirty="0" err="1"/>
              <a:t>unauthorised</a:t>
            </a:r>
            <a:r>
              <a:rPr lang="en-US" sz="2800" b="1" dirty="0"/>
              <a:t> access</a:t>
            </a:r>
            <a:r>
              <a:rPr lang="en-US" sz="2800" dirty="0"/>
              <a:t> to a device (even if it’s open by misconfiguration).</a:t>
            </a:r>
          </a:p>
          <a:p>
            <a:pPr marL="457200" indent="-457200">
              <a:lnSpc>
                <a:spcPct val="150000"/>
              </a:lnSpc>
              <a:buFont typeface="Arial" panose="020B0604020202020204" pitchFamily="34" charset="0"/>
              <a:buChar char="•"/>
            </a:pPr>
            <a:r>
              <a:rPr lang="en-US" sz="2800" dirty="0"/>
              <a:t>Potentially expose your system to </a:t>
            </a:r>
            <a:r>
              <a:rPr lang="en-US" sz="2800" b="1" dirty="0"/>
              <a:t>malware</a:t>
            </a:r>
            <a:r>
              <a:rPr lang="en-US" sz="2800" dirty="0"/>
              <a:t> or </a:t>
            </a:r>
            <a:r>
              <a:rPr lang="en-US" sz="2800" b="1" dirty="0"/>
              <a:t>IP logging</a:t>
            </a:r>
            <a:r>
              <a:rPr lang="en-US" sz="2800" dirty="0"/>
              <a:t>.</a:t>
            </a:r>
          </a:p>
        </p:txBody>
      </p:sp>
    </p:spTree>
    <p:extLst>
      <p:ext uri="{BB962C8B-B14F-4D97-AF65-F5344CB8AC3E}">
        <p14:creationId xmlns:p14="http://schemas.microsoft.com/office/powerpoint/2010/main" val="32665737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4FD24-F765-6B31-E27A-238A9A2CF19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EF2F02A-B0E5-4EE2-93E8-4B200A3561DF}"/>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sp>
        <p:nvSpPr>
          <p:cNvPr id="2" name="Rectangle 1">
            <a:extLst>
              <a:ext uri="{FF2B5EF4-FFF2-40B4-BE49-F238E27FC236}">
                <a16:creationId xmlns:a16="http://schemas.microsoft.com/office/drawing/2014/main" id="{BECB42B7-DA05-B918-6ABC-F5BB124A285B}"/>
              </a:ext>
            </a:extLst>
          </p:cNvPr>
          <p:cNvSpPr>
            <a:spLocks noChangeArrowheads="1"/>
          </p:cNvSpPr>
          <p:nvPr/>
        </p:nvSpPr>
        <p:spPr bwMode="auto">
          <a:xfrm>
            <a:off x="0" y="1477248"/>
            <a:ext cx="12192000" cy="3903504"/>
          </a:xfrm>
          <a:prstGeom prst="rect">
            <a:avLst/>
          </a:prstGeom>
          <a:solidFill>
            <a:schemeClr val="bg1"/>
          </a:solidFill>
          <a:ln w="38100">
            <a:noFill/>
          </a:ln>
          <a:effec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t>What We </a:t>
            </a:r>
            <a:r>
              <a:rPr lang="en-US" sz="2800" b="1" i="1" dirty="0"/>
              <a:t>Can</a:t>
            </a:r>
            <a:r>
              <a:rPr lang="en-US" sz="2800" b="1" dirty="0"/>
              <a:t> Do Instead:</a:t>
            </a:r>
          </a:p>
          <a:p>
            <a:pPr marL="457200" indent="-457200">
              <a:lnSpc>
                <a:spcPct val="150000"/>
              </a:lnSpc>
              <a:buFont typeface="Arial" panose="020B0604020202020204" pitchFamily="34" charset="0"/>
              <a:buChar char="•"/>
            </a:pPr>
            <a:r>
              <a:rPr lang="en-US" sz="2800" b="1" dirty="0"/>
              <a:t>Take a screenshot</a:t>
            </a:r>
            <a:r>
              <a:rPr lang="en-US" sz="2800" dirty="0"/>
              <a:t> of the search results (like you did).</a:t>
            </a:r>
          </a:p>
          <a:p>
            <a:pPr marL="457200" indent="-457200">
              <a:lnSpc>
                <a:spcPct val="150000"/>
              </a:lnSpc>
              <a:buFont typeface="Arial" panose="020B0604020202020204" pitchFamily="34" charset="0"/>
              <a:buChar char="•"/>
            </a:pPr>
            <a:r>
              <a:rPr lang="en-US" sz="2800" dirty="0"/>
              <a:t>Use them as </a:t>
            </a:r>
            <a:r>
              <a:rPr lang="en-US" sz="2800" b="1" dirty="0"/>
              <a:t>examples</a:t>
            </a:r>
            <a:r>
              <a:rPr lang="en-US" sz="2800" dirty="0"/>
              <a:t> in our lab report or class reflection.</a:t>
            </a:r>
          </a:p>
          <a:p>
            <a:pPr marL="457200" indent="-457200">
              <a:lnSpc>
                <a:spcPct val="150000"/>
              </a:lnSpc>
              <a:buFont typeface="Arial" panose="020B0604020202020204" pitchFamily="34" charset="0"/>
              <a:buChar char="•"/>
            </a:pPr>
            <a:r>
              <a:rPr lang="en-US" sz="2800" dirty="0"/>
              <a:t>Discuss what the result </a:t>
            </a:r>
            <a:r>
              <a:rPr lang="en-US" sz="2800" i="1" dirty="0"/>
              <a:t>means</a:t>
            </a:r>
            <a:r>
              <a:rPr lang="en-US" sz="2800" dirty="0"/>
              <a:t> and how </a:t>
            </a:r>
            <a:r>
              <a:rPr lang="en-US" sz="2800" dirty="0" err="1"/>
              <a:t>organisations</a:t>
            </a:r>
            <a:r>
              <a:rPr lang="en-US" sz="2800" dirty="0"/>
              <a:t> can prevent exposure.</a:t>
            </a:r>
          </a:p>
          <a:p>
            <a:pPr>
              <a:lnSpc>
                <a:spcPct val="150000"/>
              </a:lnSpc>
            </a:pPr>
            <a:r>
              <a:rPr lang="en-US" sz="2800" dirty="0"/>
              <a:t>Always follow ethical hacking principles: </a:t>
            </a:r>
            <a:r>
              <a:rPr lang="en-US" sz="2800" b="1" dirty="0"/>
              <a:t>observe, document, reflect — never access</a:t>
            </a:r>
            <a:r>
              <a:rPr lang="en-US" sz="2800" dirty="0"/>
              <a:t>.</a:t>
            </a:r>
          </a:p>
        </p:txBody>
      </p:sp>
    </p:spTree>
    <p:extLst>
      <p:ext uri="{BB962C8B-B14F-4D97-AF65-F5344CB8AC3E}">
        <p14:creationId xmlns:p14="http://schemas.microsoft.com/office/powerpoint/2010/main" val="1103604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98FC5A-56E3-0C33-E18A-BD320FF8DD0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7C0BE94-898F-4D58-54AC-EB9AFCBD9EC3}"/>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4" name="Picture 3">
            <a:extLst>
              <a:ext uri="{FF2B5EF4-FFF2-40B4-BE49-F238E27FC236}">
                <a16:creationId xmlns:a16="http://schemas.microsoft.com/office/drawing/2014/main" id="{22937820-5A35-0490-8E91-88C4261278E4}"/>
              </a:ext>
            </a:extLst>
          </p:cNvPr>
          <p:cNvPicPr>
            <a:picLocks noChangeAspect="1"/>
          </p:cNvPicPr>
          <p:nvPr/>
        </p:nvPicPr>
        <p:blipFill>
          <a:blip r:embed="rId2"/>
          <a:srcRect b="10322"/>
          <a:stretch/>
        </p:blipFill>
        <p:spPr>
          <a:xfrm>
            <a:off x="0" y="733692"/>
            <a:ext cx="11444748" cy="5773137"/>
          </a:xfrm>
          <a:prstGeom prst="rect">
            <a:avLst/>
          </a:prstGeom>
        </p:spPr>
      </p:pic>
      <p:sp>
        <p:nvSpPr>
          <p:cNvPr id="7" name="TextBox 6">
            <a:extLst>
              <a:ext uri="{FF2B5EF4-FFF2-40B4-BE49-F238E27FC236}">
                <a16:creationId xmlns:a16="http://schemas.microsoft.com/office/drawing/2014/main" id="{14A5E2A7-2367-7343-5841-30E09A6C8C41}"/>
              </a:ext>
            </a:extLst>
          </p:cNvPr>
          <p:cNvSpPr txBox="1"/>
          <p:nvPr/>
        </p:nvSpPr>
        <p:spPr>
          <a:xfrm>
            <a:off x="6096000" y="2954496"/>
            <a:ext cx="6096000" cy="3903504"/>
          </a:xfrm>
          <a:prstGeom prst="rect">
            <a:avLst/>
          </a:prstGeom>
          <a:solidFill>
            <a:schemeClr val="bg1"/>
          </a:solidFill>
          <a:ln w="38100">
            <a:solidFill>
              <a:srgbClr val="FF0000"/>
            </a:solidFill>
          </a:ln>
        </p:spPr>
        <p:txBody>
          <a:bodyPr wrap="square">
            <a:spAutoFit/>
          </a:bodyPr>
          <a:lstStyle/>
          <a:p>
            <a:pPr>
              <a:lnSpc>
                <a:spcPct val="150000"/>
              </a:lnSpc>
              <a:buNone/>
            </a:pPr>
            <a:r>
              <a:rPr lang="en-US" sz="2800" dirty="0"/>
              <a:t>This query result confirms that publicly accessible </a:t>
            </a:r>
            <a:r>
              <a:rPr lang="en-US" sz="2800" b="1" dirty="0"/>
              <a:t>AXIS network cameras</a:t>
            </a:r>
            <a:r>
              <a:rPr lang="en-US" sz="2800" dirty="0"/>
              <a:t> with "live view" features are discoverable via Google. The links likely point to </a:t>
            </a:r>
            <a:r>
              <a:rPr lang="en-US" sz="2800" b="1" dirty="0"/>
              <a:t>active or misconfigured surveillance systems</a:t>
            </a:r>
            <a:r>
              <a:rPr lang="en-US" sz="2800" dirty="0"/>
              <a:t> without proper access restrictions.</a:t>
            </a:r>
          </a:p>
        </p:txBody>
      </p:sp>
    </p:spTree>
    <p:extLst>
      <p:ext uri="{BB962C8B-B14F-4D97-AF65-F5344CB8AC3E}">
        <p14:creationId xmlns:p14="http://schemas.microsoft.com/office/powerpoint/2010/main" val="41585470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2F783-5CF9-7004-7B52-4D1D4B2E60B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66BBD61-BBA0-85C2-A276-BA4E85E5B948}"/>
              </a:ext>
            </a:extLst>
          </p:cNvPr>
          <p:cNvSpPr txBox="1"/>
          <p:nvPr/>
        </p:nvSpPr>
        <p:spPr>
          <a:xfrm>
            <a:off x="0" y="0"/>
            <a:ext cx="12192000" cy="553998"/>
          </a:xfrm>
          <a:prstGeom prst="rect">
            <a:avLst/>
          </a:prstGeom>
          <a:noFill/>
        </p:spPr>
        <p:txBody>
          <a:bodyPr wrap="square">
            <a:spAutoFit/>
          </a:bodyPr>
          <a:lstStyle/>
          <a:p>
            <a:r>
              <a:rPr lang="en-US" sz="3000" b="1"/>
              <a:t>Part 2: Challenge Exercises with Google</a:t>
            </a:r>
            <a:endParaRPr lang="en-US" sz="3000" b="1" dirty="0"/>
          </a:p>
        </p:txBody>
      </p:sp>
      <p:pic>
        <p:nvPicPr>
          <p:cNvPr id="4" name="Picture 3">
            <a:extLst>
              <a:ext uri="{FF2B5EF4-FFF2-40B4-BE49-F238E27FC236}">
                <a16:creationId xmlns:a16="http://schemas.microsoft.com/office/drawing/2014/main" id="{E8CB71C6-D54E-A699-FA0F-C4674F35D08F}"/>
              </a:ext>
            </a:extLst>
          </p:cNvPr>
          <p:cNvPicPr>
            <a:picLocks noChangeAspect="1"/>
          </p:cNvPicPr>
          <p:nvPr/>
        </p:nvPicPr>
        <p:blipFill>
          <a:blip r:embed="rId2"/>
          <a:srcRect b="10322"/>
          <a:stretch/>
        </p:blipFill>
        <p:spPr>
          <a:xfrm>
            <a:off x="0" y="733692"/>
            <a:ext cx="11444748" cy="5773137"/>
          </a:xfrm>
          <a:prstGeom prst="rect">
            <a:avLst/>
          </a:prstGeom>
        </p:spPr>
      </p:pic>
      <p:sp>
        <p:nvSpPr>
          <p:cNvPr id="7" name="TextBox 6">
            <a:extLst>
              <a:ext uri="{FF2B5EF4-FFF2-40B4-BE49-F238E27FC236}">
                <a16:creationId xmlns:a16="http://schemas.microsoft.com/office/drawing/2014/main" id="{BEB5EFFA-2BED-CD4B-15FF-045469AAB69F}"/>
              </a:ext>
            </a:extLst>
          </p:cNvPr>
          <p:cNvSpPr txBox="1"/>
          <p:nvPr/>
        </p:nvSpPr>
        <p:spPr>
          <a:xfrm>
            <a:off x="5899355" y="4247157"/>
            <a:ext cx="6292645" cy="2610843"/>
          </a:xfrm>
          <a:prstGeom prst="rect">
            <a:avLst/>
          </a:prstGeom>
          <a:solidFill>
            <a:schemeClr val="bg1"/>
          </a:solidFill>
          <a:ln w="38100">
            <a:solidFill>
              <a:srgbClr val="FF0000"/>
            </a:solidFill>
          </a:ln>
        </p:spPr>
        <p:txBody>
          <a:bodyPr wrap="square">
            <a:spAutoFit/>
          </a:bodyPr>
          <a:lstStyle/>
          <a:p>
            <a:pPr>
              <a:lnSpc>
                <a:spcPct val="150000"/>
              </a:lnSpc>
            </a:pPr>
            <a:r>
              <a:rPr lang="en-US" sz="2800" b="1" dirty="0"/>
              <a:t>Note:</a:t>
            </a:r>
            <a:r>
              <a:rPr lang="en-US" sz="2800" dirty="0"/>
              <a:t> These should not be accessed or interacted with — this exercise is strictly for cybersecurity awareness and ethical learning.</a:t>
            </a:r>
          </a:p>
        </p:txBody>
      </p:sp>
    </p:spTree>
    <p:extLst>
      <p:ext uri="{BB962C8B-B14F-4D97-AF65-F5344CB8AC3E}">
        <p14:creationId xmlns:p14="http://schemas.microsoft.com/office/powerpoint/2010/main" val="231065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C7ECA4-AABC-D1C9-6E3E-F7EB6992D44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C6818BE-87F8-ADAB-5382-BD763437CF31}"/>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2" name="Rectangle 1">
            <a:extLst>
              <a:ext uri="{FF2B5EF4-FFF2-40B4-BE49-F238E27FC236}">
                <a16:creationId xmlns:a16="http://schemas.microsoft.com/office/drawing/2014/main" id="{89DB81FF-A5E6-9D72-F6D4-C26BD28E27D3}"/>
              </a:ext>
            </a:extLst>
          </p:cNvPr>
          <p:cNvSpPr>
            <a:spLocks noChangeArrowheads="1"/>
          </p:cNvSpPr>
          <p:nvPr/>
        </p:nvSpPr>
        <p:spPr bwMode="auto">
          <a:xfrm>
            <a:off x="0" y="1800413"/>
            <a:ext cx="12192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lphaUcPeriod" startAt="3"/>
              <a:tabLst/>
            </a:pPr>
            <a:r>
              <a:rPr kumimoji="0" lang="en-US" altLang="en-US" sz="2800" b="0" i="0" u="none" strike="noStrike" cap="none" normalizeH="0" baseline="0" dirty="0">
                <a:ln>
                  <a:noFill/>
                </a:ln>
                <a:solidFill>
                  <a:schemeClr val="tx1"/>
                </a:solidFill>
                <a:effectLst/>
                <a:latin typeface="+mj-lt"/>
              </a:rPr>
              <a:t>Observe the results: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 may see links to </a:t>
            </a:r>
            <a:r>
              <a:rPr kumimoji="0" lang="en-US" altLang="en-US" sz="2800" b="1" i="0" u="none" strike="noStrike" cap="none" normalizeH="0" baseline="0" dirty="0">
                <a:ln>
                  <a:noFill/>
                </a:ln>
                <a:solidFill>
                  <a:schemeClr val="tx1"/>
                </a:solidFill>
                <a:effectLst/>
                <a:latin typeface="+mj-lt"/>
              </a:rPr>
              <a:t>unsecured IP cameras</a:t>
            </a:r>
            <a:r>
              <a:rPr kumimoji="0" lang="en-US" altLang="en-US" sz="2800" b="0" i="0" u="none" strike="noStrike" cap="none" normalizeH="0" baseline="0" dirty="0">
                <a:ln>
                  <a:noFill/>
                </a:ln>
                <a:solidFill>
                  <a:schemeClr val="tx1"/>
                </a:solidFill>
                <a:effectLst/>
                <a:latin typeface="+mj-lt"/>
              </a:rPr>
              <a:t> with public video feeds.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These are usually due to weak or missing passwords.</a:t>
            </a:r>
          </a:p>
          <a:p>
            <a:pPr marL="514350" marR="0" lvl="0" indent="-514350" algn="l" defTabSz="914400" rtl="0" eaLnBrk="0" fontAlgn="base" latinLnBrk="0" hangingPunct="0">
              <a:lnSpc>
                <a:spcPct val="150000"/>
              </a:lnSpc>
              <a:spcBef>
                <a:spcPct val="0"/>
              </a:spcBef>
              <a:spcAft>
                <a:spcPct val="0"/>
              </a:spcAft>
              <a:buClrTx/>
              <a:buSzTx/>
              <a:buFont typeface="+mj-lt"/>
              <a:buAutoNum type="alphaUcPeriod" startAt="4"/>
              <a:tabLst/>
            </a:pPr>
            <a:r>
              <a:rPr kumimoji="0" lang="en-US" altLang="en-US" sz="2800" b="1" i="0" u="none" strike="noStrike" cap="none" normalizeH="0" baseline="0" dirty="0">
                <a:ln>
                  <a:noFill/>
                </a:ln>
                <a:solidFill>
                  <a:schemeClr val="tx1"/>
                </a:solidFill>
                <a:effectLst/>
                <a:latin typeface="+mj-lt"/>
              </a:rPr>
              <a:t>Do not click</a:t>
            </a:r>
            <a:r>
              <a:rPr kumimoji="0" lang="en-US" altLang="en-US" sz="2800" b="0" i="0" u="none" strike="noStrike" cap="none" normalizeH="0" baseline="0" dirty="0">
                <a:ln>
                  <a:noFill/>
                </a:ln>
                <a:solidFill>
                  <a:schemeClr val="tx1"/>
                </a:solidFill>
                <a:effectLst/>
                <a:latin typeface="+mj-lt"/>
              </a:rPr>
              <a:t> on any live video feeds. Just </a:t>
            </a:r>
            <a:r>
              <a:rPr kumimoji="0" lang="en-US" altLang="en-US" sz="2800" b="1" i="0" u="none" strike="noStrike" cap="none" normalizeH="0" baseline="0" dirty="0">
                <a:ln>
                  <a:noFill/>
                </a:ln>
                <a:solidFill>
                  <a:schemeClr val="tx1"/>
                </a:solidFill>
                <a:effectLst/>
                <a:latin typeface="+mj-lt"/>
              </a:rPr>
              <a:t>note what kinds of devices or interfaces</a:t>
            </a:r>
            <a:r>
              <a:rPr kumimoji="0" lang="en-US" altLang="en-US" sz="2800" b="0" i="0" u="none" strike="noStrike" cap="none" normalizeH="0" baseline="0" dirty="0">
                <a:ln>
                  <a:noFill/>
                </a:ln>
                <a:solidFill>
                  <a:schemeClr val="tx1"/>
                </a:solidFill>
                <a:effectLst/>
                <a:latin typeface="+mj-lt"/>
              </a:rPr>
              <a:t> appear.</a:t>
            </a:r>
          </a:p>
        </p:txBody>
      </p:sp>
    </p:spTree>
    <p:extLst>
      <p:ext uri="{BB962C8B-B14F-4D97-AF65-F5344CB8AC3E}">
        <p14:creationId xmlns:p14="http://schemas.microsoft.com/office/powerpoint/2010/main" val="1694952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387B6-AFF6-C3F9-20C4-FE62F686E24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94BF0E0-FCB2-832A-3B0E-9A051CEC0A6C}"/>
              </a:ext>
            </a:extLst>
          </p:cNvPr>
          <p:cNvSpPr txBox="1"/>
          <p:nvPr/>
        </p:nvSpPr>
        <p:spPr>
          <a:xfrm>
            <a:off x="0" y="-187154"/>
            <a:ext cx="12192000" cy="713272"/>
          </a:xfrm>
          <a:prstGeom prst="rect">
            <a:avLst/>
          </a:prstGeom>
          <a:noFill/>
        </p:spPr>
        <p:txBody>
          <a:bodyPr wrap="square">
            <a:spAutoFit/>
          </a:bodyPr>
          <a:lstStyle/>
          <a:p>
            <a:pPr>
              <a:lnSpc>
                <a:spcPct val="150000"/>
              </a:lnSpc>
              <a:buNone/>
            </a:pPr>
            <a:r>
              <a:rPr lang="en-US" sz="3000" b="1" dirty="0"/>
              <a:t>Introduction</a:t>
            </a:r>
          </a:p>
        </p:txBody>
      </p:sp>
      <p:sp>
        <p:nvSpPr>
          <p:cNvPr id="3" name="TextBox 2">
            <a:extLst>
              <a:ext uri="{FF2B5EF4-FFF2-40B4-BE49-F238E27FC236}">
                <a16:creationId xmlns:a16="http://schemas.microsoft.com/office/drawing/2014/main" id="{3C2AB8B0-07AE-0753-C8F1-2B59E5F5323F}"/>
              </a:ext>
            </a:extLst>
          </p:cNvPr>
          <p:cNvSpPr txBox="1"/>
          <p:nvPr/>
        </p:nvSpPr>
        <p:spPr>
          <a:xfrm>
            <a:off x="0" y="1154082"/>
            <a:ext cx="12192000" cy="4549835"/>
          </a:xfrm>
          <a:prstGeom prst="rect">
            <a:avLst/>
          </a:prstGeom>
          <a:noFill/>
        </p:spPr>
        <p:txBody>
          <a:bodyPr wrap="square">
            <a:spAutoFit/>
          </a:bodyPr>
          <a:lstStyle/>
          <a:p>
            <a:pPr>
              <a:lnSpc>
                <a:spcPct val="150000"/>
              </a:lnSpc>
              <a:buNone/>
            </a:pPr>
            <a:r>
              <a:rPr lang="en-US" sz="2800" dirty="0"/>
              <a:t>Welcome to </a:t>
            </a:r>
            <a:r>
              <a:rPr lang="en-US" sz="2800" b="1" dirty="0"/>
              <a:t>Lab 5: Cyber Security Fundamentals</a:t>
            </a:r>
            <a:r>
              <a:rPr lang="en-US" sz="2800" dirty="0"/>
              <a:t>. In this lab, you will explore some of the most important ethical, legal, and practical issues in cybersecurity. From basic legal vs. ethical boundaries to using real-world tools like Google and KeePass, this lab prepares you to think critically and act responsibly in the digital world.</a:t>
            </a:r>
          </a:p>
          <a:p>
            <a:pPr>
              <a:lnSpc>
                <a:spcPct val="150000"/>
              </a:lnSpc>
            </a:pPr>
            <a:r>
              <a:rPr lang="en-US" sz="2800" dirty="0"/>
              <a:t>Think of this lab as similar to </a:t>
            </a:r>
            <a:r>
              <a:rPr lang="en-US" sz="2800" b="1" dirty="0"/>
              <a:t>locking your house and setting up security cameras</a:t>
            </a:r>
            <a:r>
              <a:rPr lang="en-US" sz="2800" dirty="0"/>
              <a:t>. Your personal information, like your home, needs layers of protection. Here, you learn how hackers think and how to prevent them from breaking in.</a:t>
            </a:r>
          </a:p>
        </p:txBody>
      </p:sp>
    </p:spTree>
    <p:extLst>
      <p:ext uri="{BB962C8B-B14F-4D97-AF65-F5344CB8AC3E}">
        <p14:creationId xmlns:p14="http://schemas.microsoft.com/office/powerpoint/2010/main" val="31847832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6A7C9-5AA5-7A14-D09B-530487D1C16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A77EB85-AE61-1566-3FBE-E38CDDBF7214}"/>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760CF454-8843-6876-4BCF-A754344B6A0B}"/>
              </a:ext>
            </a:extLst>
          </p:cNvPr>
          <p:cNvSpPr txBox="1"/>
          <p:nvPr/>
        </p:nvSpPr>
        <p:spPr>
          <a:xfrm>
            <a:off x="0" y="1154082"/>
            <a:ext cx="12192000" cy="4549835"/>
          </a:xfrm>
          <a:prstGeom prst="rect">
            <a:avLst/>
          </a:prstGeom>
          <a:noFill/>
        </p:spPr>
        <p:txBody>
          <a:bodyPr wrap="square">
            <a:spAutoFit/>
          </a:bodyPr>
          <a:lstStyle/>
          <a:p>
            <a:pPr marL="514350" indent="-514350">
              <a:lnSpc>
                <a:spcPct val="150000"/>
              </a:lnSpc>
              <a:buFont typeface="+mj-lt"/>
              <a:buAutoNum type="arabicPeriod" startAt="8"/>
            </a:pPr>
            <a:r>
              <a:rPr lang="en-US" sz="2800" dirty="0"/>
              <a:t>Reflect and answer:</a:t>
            </a:r>
          </a:p>
          <a:p>
            <a:pPr marL="914400" lvl="1" indent="-457200">
              <a:lnSpc>
                <a:spcPct val="150000"/>
              </a:lnSpc>
              <a:buFont typeface="Arial" panose="020B0604020202020204" pitchFamily="34" charset="0"/>
              <a:buChar char="•"/>
            </a:pPr>
            <a:r>
              <a:rPr lang="en-US" sz="2800" dirty="0"/>
              <a:t>What are the risks of this activity?</a:t>
            </a:r>
          </a:p>
          <a:p>
            <a:pPr marL="914400" lvl="1" indent="-457200">
              <a:lnSpc>
                <a:spcPct val="150000"/>
              </a:lnSpc>
              <a:buFont typeface="Arial" panose="020B0604020202020204" pitchFamily="34" charset="0"/>
              <a:buChar char="•"/>
            </a:pPr>
            <a:r>
              <a:rPr lang="en-US" sz="2800" dirty="0"/>
              <a:t>How could </a:t>
            </a:r>
            <a:r>
              <a:rPr lang="en-US" sz="2800" dirty="0" err="1"/>
              <a:t>organisations</a:t>
            </a:r>
            <a:r>
              <a:rPr lang="en-US" sz="2800" dirty="0"/>
              <a:t> prevent such exposure?</a:t>
            </a:r>
          </a:p>
          <a:p>
            <a:pPr marL="914400" lvl="1" indent="-457200">
              <a:lnSpc>
                <a:spcPct val="150000"/>
              </a:lnSpc>
              <a:buFont typeface="Arial" panose="020B0604020202020204" pitchFamily="34" charset="0"/>
              <a:buChar char="•"/>
            </a:pPr>
            <a:r>
              <a:rPr lang="en-US" sz="2800" dirty="0"/>
              <a:t>What does this tell you about how data is indexed?</a:t>
            </a:r>
          </a:p>
          <a:p>
            <a:pPr>
              <a:lnSpc>
                <a:spcPct val="150000"/>
              </a:lnSpc>
              <a:buNone/>
            </a:pPr>
            <a:r>
              <a:rPr lang="en-US" sz="2800" b="1" dirty="0"/>
              <a:t>What to Avoid:</a:t>
            </a:r>
          </a:p>
          <a:p>
            <a:pPr marL="914400" lvl="1" indent="-457200">
              <a:lnSpc>
                <a:spcPct val="150000"/>
              </a:lnSpc>
              <a:buFont typeface="Arial" panose="020B0604020202020204" pitchFamily="34" charset="0"/>
              <a:buChar char="•"/>
            </a:pPr>
            <a:r>
              <a:rPr lang="en-US" sz="2800" dirty="0"/>
              <a:t>Never attempt to use or log into any discovered device or file.</a:t>
            </a:r>
          </a:p>
          <a:p>
            <a:pPr marL="914400" lvl="1" indent="-457200">
              <a:lnSpc>
                <a:spcPct val="150000"/>
              </a:lnSpc>
              <a:buFont typeface="Arial" panose="020B0604020202020204" pitchFamily="34" charset="0"/>
              <a:buChar char="•"/>
            </a:pPr>
            <a:r>
              <a:rPr lang="en-US" sz="2800" dirty="0"/>
              <a:t>Do not share or distribute screenshots from sensitive results.</a:t>
            </a:r>
          </a:p>
        </p:txBody>
      </p:sp>
    </p:spTree>
    <p:extLst>
      <p:ext uri="{BB962C8B-B14F-4D97-AF65-F5344CB8AC3E}">
        <p14:creationId xmlns:p14="http://schemas.microsoft.com/office/powerpoint/2010/main" val="20325103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B7A1CF-7714-FA43-7B46-50CA4B459FF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BCA54B9-2704-EE43-709C-30A7109CB745}"/>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285951DD-4EC6-F1EB-BDE0-D5E23BF9E398}"/>
              </a:ext>
            </a:extLst>
          </p:cNvPr>
          <p:cNvSpPr txBox="1"/>
          <p:nvPr/>
        </p:nvSpPr>
        <p:spPr>
          <a:xfrm>
            <a:off x="0" y="1154082"/>
            <a:ext cx="12192000" cy="3903504"/>
          </a:xfrm>
          <a:prstGeom prst="rect">
            <a:avLst/>
          </a:prstGeom>
          <a:noFill/>
        </p:spPr>
        <p:txBody>
          <a:bodyPr wrap="square">
            <a:spAutoFit/>
          </a:bodyPr>
          <a:lstStyle/>
          <a:p>
            <a:pPr>
              <a:lnSpc>
                <a:spcPct val="150000"/>
              </a:lnSpc>
              <a:buNone/>
            </a:pPr>
            <a:r>
              <a:rPr lang="en-US" sz="2800" b="1" dirty="0"/>
              <a:t>Goal:</a:t>
            </a:r>
          </a:p>
          <a:p>
            <a:pPr>
              <a:lnSpc>
                <a:spcPct val="150000"/>
              </a:lnSpc>
              <a:buNone/>
            </a:pPr>
            <a:r>
              <a:rPr lang="en-US" sz="2800" dirty="0"/>
              <a:t>Learn to securely store and manage passwords using a trusted open-source tool.</a:t>
            </a:r>
          </a:p>
          <a:p>
            <a:pPr>
              <a:lnSpc>
                <a:spcPct val="150000"/>
              </a:lnSpc>
              <a:buNone/>
            </a:pPr>
            <a:r>
              <a:rPr lang="en-US" sz="2800" b="1" dirty="0"/>
              <a:t>Theory Background:</a:t>
            </a:r>
          </a:p>
          <a:p>
            <a:pPr>
              <a:lnSpc>
                <a:spcPct val="150000"/>
              </a:lnSpc>
            </a:pPr>
            <a:r>
              <a:rPr lang="en-US" sz="2800" dirty="0"/>
              <a:t>In Australia, many people still use the same password for MyGov, banking, and streaming services. That’s like using one key for your car, house, and office. If it’s stolen, everything is vulnerable.</a:t>
            </a:r>
          </a:p>
        </p:txBody>
      </p:sp>
    </p:spTree>
    <p:extLst>
      <p:ext uri="{BB962C8B-B14F-4D97-AF65-F5344CB8AC3E}">
        <p14:creationId xmlns:p14="http://schemas.microsoft.com/office/powerpoint/2010/main" val="3942939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F0748-5E85-8CA6-7C82-3CAD717294B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808B673-8979-0B3B-95B4-A810EF88D498}"/>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A000B202-1DC8-BCEA-5E77-857B1F91125E}"/>
              </a:ext>
            </a:extLst>
          </p:cNvPr>
          <p:cNvSpPr txBox="1"/>
          <p:nvPr/>
        </p:nvSpPr>
        <p:spPr>
          <a:xfrm>
            <a:off x="0" y="470873"/>
            <a:ext cx="12192000" cy="1318181"/>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Visit: </a:t>
            </a:r>
            <a:r>
              <a:rPr kumimoji="0" lang="en-US" altLang="en-US" sz="2800" b="0" i="0" u="none" strike="noStrike" cap="none" normalizeH="0" baseline="0" dirty="0">
                <a:ln>
                  <a:noFill/>
                </a:ln>
                <a:solidFill>
                  <a:schemeClr val="tx1"/>
                </a:solidFill>
                <a:effectLst/>
                <a:latin typeface="+mj-lt"/>
                <a:hlinkClick r:id="rId2"/>
              </a:rPr>
              <a:t>www.keepass.info</a:t>
            </a:r>
            <a:r>
              <a:rPr kumimoji="0" lang="en-US" altLang="en-US" sz="2800" b="0" i="0" u="none" strike="noStrike" cap="none" normalizeH="0" baseline="0" dirty="0">
                <a:ln>
                  <a:noFill/>
                </a:ln>
                <a:solidFill>
                  <a:schemeClr val="tx1"/>
                </a:solidFill>
                <a:effectLst/>
                <a:latin typeface="+mj-lt"/>
              </a:rPr>
              <a:t> and download the </a:t>
            </a:r>
            <a:r>
              <a:rPr kumimoji="0" lang="en-US" altLang="en-US" sz="2800" b="1" i="0" u="none" strike="noStrike" cap="none" normalizeH="0" baseline="0" dirty="0">
                <a:ln>
                  <a:noFill/>
                </a:ln>
                <a:solidFill>
                  <a:schemeClr val="tx1"/>
                </a:solidFill>
                <a:effectLst/>
                <a:latin typeface="+mj-lt"/>
              </a:rPr>
              <a:t>portable version</a:t>
            </a:r>
            <a:r>
              <a:rPr kumimoji="0" lang="en-US" altLang="en-US" sz="2800" b="0" i="0" u="none" strike="noStrike" cap="none" normalizeH="0" baseline="0" dirty="0">
                <a:ln>
                  <a:noFill/>
                </a:ln>
                <a:solidFill>
                  <a:schemeClr val="tx1"/>
                </a:solidFill>
                <a:effectLst/>
                <a:latin typeface="+mj-lt"/>
              </a:rPr>
              <a:t>.</a:t>
            </a:r>
          </a:p>
        </p:txBody>
      </p:sp>
      <p:pic>
        <p:nvPicPr>
          <p:cNvPr id="5" name="Picture 4">
            <a:extLst>
              <a:ext uri="{FF2B5EF4-FFF2-40B4-BE49-F238E27FC236}">
                <a16:creationId xmlns:a16="http://schemas.microsoft.com/office/drawing/2014/main" id="{CA136B52-33A0-486A-1BD4-35FC783FC804}"/>
              </a:ext>
            </a:extLst>
          </p:cNvPr>
          <p:cNvPicPr>
            <a:picLocks noChangeAspect="1"/>
          </p:cNvPicPr>
          <p:nvPr/>
        </p:nvPicPr>
        <p:blipFill>
          <a:blip r:embed="rId3"/>
          <a:srcRect r="4156" b="6866"/>
          <a:stretch/>
        </p:blipFill>
        <p:spPr>
          <a:xfrm>
            <a:off x="3063835" y="1868599"/>
            <a:ext cx="9128166" cy="4989402"/>
          </a:xfrm>
          <a:prstGeom prst="rect">
            <a:avLst/>
          </a:prstGeom>
        </p:spPr>
      </p:pic>
      <p:sp>
        <p:nvSpPr>
          <p:cNvPr id="7" name="Rectangle: Rounded Corners 6">
            <a:extLst>
              <a:ext uri="{FF2B5EF4-FFF2-40B4-BE49-F238E27FC236}">
                <a16:creationId xmlns:a16="http://schemas.microsoft.com/office/drawing/2014/main" id="{9EF25CF8-5C98-601B-037F-91C5C6F0AA7B}"/>
              </a:ext>
            </a:extLst>
          </p:cNvPr>
          <p:cNvSpPr/>
          <p:nvPr/>
        </p:nvSpPr>
        <p:spPr>
          <a:xfrm>
            <a:off x="3182587" y="5985164"/>
            <a:ext cx="1698171" cy="2137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7204873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1A8F6-286A-9E8F-E1E1-8CC8E23E83B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9473CA5-AF32-4F0F-1209-ACD3DF56206F}"/>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pic>
        <p:nvPicPr>
          <p:cNvPr id="3" name="Picture 2">
            <a:extLst>
              <a:ext uri="{FF2B5EF4-FFF2-40B4-BE49-F238E27FC236}">
                <a16:creationId xmlns:a16="http://schemas.microsoft.com/office/drawing/2014/main" id="{C701C812-DFE6-5B55-8EC6-546A6908E804}"/>
              </a:ext>
            </a:extLst>
          </p:cNvPr>
          <p:cNvPicPr>
            <a:picLocks noChangeAspect="1"/>
          </p:cNvPicPr>
          <p:nvPr/>
        </p:nvPicPr>
        <p:blipFill>
          <a:blip r:embed="rId2"/>
          <a:srcRect r="18084" b="5383"/>
          <a:stretch/>
        </p:blipFill>
        <p:spPr>
          <a:xfrm>
            <a:off x="3123210" y="965846"/>
            <a:ext cx="9068790" cy="5892154"/>
          </a:xfrm>
          <a:prstGeom prst="rect">
            <a:avLst/>
          </a:prstGeom>
        </p:spPr>
      </p:pic>
      <p:sp>
        <p:nvSpPr>
          <p:cNvPr id="7" name="Rectangle: Rounded Corners 6">
            <a:extLst>
              <a:ext uri="{FF2B5EF4-FFF2-40B4-BE49-F238E27FC236}">
                <a16:creationId xmlns:a16="http://schemas.microsoft.com/office/drawing/2014/main" id="{02E960CD-3A97-CF75-6EC1-D320F6A691CD}"/>
              </a:ext>
            </a:extLst>
          </p:cNvPr>
          <p:cNvSpPr/>
          <p:nvPr/>
        </p:nvSpPr>
        <p:spPr>
          <a:xfrm>
            <a:off x="8383979" y="2850078"/>
            <a:ext cx="3808021" cy="1603169"/>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645522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041BDB-263F-4AD9-2EF4-AF1E84D0067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2F81549-D888-55B2-3B15-813BFA79B05C}"/>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pic>
        <p:nvPicPr>
          <p:cNvPr id="4" name="Picture 3">
            <a:extLst>
              <a:ext uri="{FF2B5EF4-FFF2-40B4-BE49-F238E27FC236}">
                <a16:creationId xmlns:a16="http://schemas.microsoft.com/office/drawing/2014/main" id="{C877AE0C-1709-FD9A-ACDA-12BAD6A3584F}"/>
              </a:ext>
            </a:extLst>
          </p:cNvPr>
          <p:cNvPicPr>
            <a:picLocks noChangeAspect="1"/>
          </p:cNvPicPr>
          <p:nvPr/>
        </p:nvPicPr>
        <p:blipFill>
          <a:blip r:embed="rId2"/>
          <a:srcRect r="-1299" b="64675"/>
          <a:stretch/>
        </p:blipFill>
        <p:spPr>
          <a:xfrm>
            <a:off x="83127" y="1229096"/>
            <a:ext cx="12350338" cy="2422566"/>
          </a:xfrm>
          <a:prstGeom prst="rect">
            <a:avLst/>
          </a:prstGeom>
        </p:spPr>
      </p:pic>
      <p:pic>
        <p:nvPicPr>
          <p:cNvPr id="8" name="Picture 7">
            <a:extLst>
              <a:ext uri="{FF2B5EF4-FFF2-40B4-BE49-F238E27FC236}">
                <a16:creationId xmlns:a16="http://schemas.microsoft.com/office/drawing/2014/main" id="{147C925D-3BE9-EDAD-BABB-D9F28555B1F1}"/>
              </a:ext>
            </a:extLst>
          </p:cNvPr>
          <p:cNvPicPr>
            <a:picLocks noChangeAspect="1"/>
          </p:cNvPicPr>
          <p:nvPr/>
        </p:nvPicPr>
        <p:blipFill>
          <a:blip r:embed="rId3"/>
          <a:srcRect l="42370" t="51948" r="42046" b="22078"/>
          <a:stretch/>
        </p:blipFill>
        <p:spPr>
          <a:xfrm>
            <a:off x="83126" y="3874325"/>
            <a:ext cx="3182587" cy="2983676"/>
          </a:xfrm>
          <a:prstGeom prst="rect">
            <a:avLst/>
          </a:prstGeom>
        </p:spPr>
      </p:pic>
      <p:cxnSp>
        <p:nvCxnSpPr>
          <p:cNvPr id="10" name="Connector: Elbow 9">
            <a:extLst>
              <a:ext uri="{FF2B5EF4-FFF2-40B4-BE49-F238E27FC236}">
                <a16:creationId xmlns:a16="http://schemas.microsoft.com/office/drawing/2014/main" id="{3278861A-A18C-D600-E9EA-6E24B7F7F721}"/>
              </a:ext>
            </a:extLst>
          </p:cNvPr>
          <p:cNvCxnSpPr>
            <a:cxnSpLocks/>
            <a:stCxn id="4" idx="2"/>
            <a:endCxn id="8" idx="3"/>
          </p:cNvCxnSpPr>
          <p:nvPr/>
        </p:nvCxnSpPr>
        <p:spPr>
          <a:xfrm rot="5400000">
            <a:off x="3904755" y="3012621"/>
            <a:ext cx="1714501" cy="2992583"/>
          </a:xfrm>
          <a:prstGeom prst="bent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80572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4F247D-E66F-DEDC-5929-92F5DBFA4D0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310CFA9-AAE3-CE6D-5653-32256E7FFF21}"/>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pic>
        <p:nvPicPr>
          <p:cNvPr id="5" name="Picture 4">
            <a:extLst>
              <a:ext uri="{FF2B5EF4-FFF2-40B4-BE49-F238E27FC236}">
                <a16:creationId xmlns:a16="http://schemas.microsoft.com/office/drawing/2014/main" id="{3887FE84-7515-78B9-64FE-5F60F77302F9}"/>
              </a:ext>
            </a:extLst>
          </p:cNvPr>
          <p:cNvPicPr>
            <a:picLocks noChangeAspect="1"/>
          </p:cNvPicPr>
          <p:nvPr/>
        </p:nvPicPr>
        <p:blipFill>
          <a:blip r:embed="rId2"/>
          <a:srcRect l="32435" t="23203" r="32500" b="29697"/>
          <a:stretch/>
        </p:blipFill>
        <p:spPr>
          <a:xfrm>
            <a:off x="2652154" y="826984"/>
            <a:ext cx="6887692" cy="5204032"/>
          </a:xfrm>
          <a:prstGeom prst="rect">
            <a:avLst/>
          </a:prstGeom>
        </p:spPr>
      </p:pic>
    </p:spTree>
    <p:extLst>
      <p:ext uri="{BB962C8B-B14F-4D97-AF65-F5344CB8AC3E}">
        <p14:creationId xmlns:p14="http://schemas.microsoft.com/office/powerpoint/2010/main" val="23973000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D0A69-F36E-5858-8C66-5693EFFDFFF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E20A1AA-1904-C288-6915-DD6EA8747D8E}"/>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75237C22-479D-2517-47A6-3E6EB32CA6AC}"/>
              </a:ext>
            </a:extLst>
          </p:cNvPr>
          <p:cNvSpPr txBox="1"/>
          <p:nvPr/>
        </p:nvSpPr>
        <p:spPr>
          <a:xfrm>
            <a:off x="0" y="470873"/>
            <a:ext cx="12192000" cy="1964512"/>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Run the KeePass.exe file.</a:t>
            </a:r>
          </a:p>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Click File → New to create a password database.</a:t>
            </a:r>
          </a:p>
        </p:txBody>
      </p:sp>
      <p:pic>
        <p:nvPicPr>
          <p:cNvPr id="3" name="Picture 2">
            <a:extLst>
              <a:ext uri="{FF2B5EF4-FFF2-40B4-BE49-F238E27FC236}">
                <a16:creationId xmlns:a16="http://schemas.microsoft.com/office/drawing/2014/main" id="{EAD4F072-C26D-F24B-AEA5-313C41DD3266}"/>
              </a:ext>
            </a:extLst>
          </p:cNvPr>
          <p:cNvPicPr>
            <a:picLocks noChangeAspect="1"/>
          </p:cNvPicPr>
          <p:nvPr/>
        </p:nvPicPr>
        <p:blipFill>
          <a:blip r:embed="rId2"/>
          <a:srcRect l="54253" t="23897" r="18767" b="34891"/>
          <a:stretch/>
        </p:blipFill>
        <p:spPr>
          <a:xfrm>
            <a:off x="7623958" y="2336398"/>
            <a:ext cx="4568042" cy="4050729"/>
          </a:xfrm>
          <a:prstGeom prst="rect">
            <a:avLst/>
          </a:prstGeom>
        </p:spPr>
      </p:pic>
      <p:sp>
        <p:nvSpPr>
          <p:cNvPr id="7" name="Rectangle: Rounded Corners 6">
            <a:extLst>
              <a:ext uri="{FF2B5EF4-FFF2-40B4-BE49-F238E27FC236}">
                <a16:creationId xmlns:a16="http://schemas.microsoft.com/office/drawing/2014/main" id="{A6CB9A47-B717-6D43-1B39-34B778593F45}"/>
              </a:ext>
            </a:extLst>
          </p:cNvPr>
          <p:cNvSpPr/>
          <p:nvPr/>
        </p:nvSpPr>
        <p:spPr>
          <a:xfrm>
            <a:off x="8193974" y="3728850"/>
            <a:ext cx="3998026" cy="553998"/>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358371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F6B2C-6C80-750A-E4D8-D3000E84719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9945A6D-F326-8194-BBBE-56C3530D75EF}"/>
              </a:ext>
            </a:extLst>
          </p:cNvPr>
          <p:cNvPicPr>
            <a:picLocks noChangeAspect="1"/>
          </p:cNvPicPr>
          <p:nvPr/>
        </p:nvPicPr>
        <p:blipFill>
          <a:blip r:embed="rId2"/>
          <a:srcRect l="27662" t="18009" r="27337" b="33853"/>
          <a:stretch/>
        </p:blipFill>
        <p:spPr>
          <a:xfrm>
            <a:off x="6705600" y="2632178"/>
            <a:ext cx="5486400" cy="3301340"/>
          </a:xfrm>
          <a:prstGeom prst="rect">
            <a:avLst/>
          </a:prstGeom>
        </p:spPr>
      </p:pic>
      <p:sp>
        <p:nvSpPr>
          <p:cNvPr id="6" name="TextBox 5">
            <a:extLst>
              <a:ext uri="{FF2B5EF4-FFF2-40B4-BE49-F238E27FC236}">
                <a16:creationId xmlns:a16="http://schemas.microsoft.com/office/drawing/2014/main" id="{F9FC0A35-5F9D-88E9-E5DC-52108D12CF6A}"/>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2F678E7E-7BAB-F173-5644-2D12E48FB1FC}"/>
              </a:ext>
            </a:extLst>
          </p:cNvPr>
          <p:cNvSpPr txBox="1"/>
          <p:nvPr/>
        </p:nvSpPr>
        <p:spPr>
          <a:xfrm>
            <a:off x="0" y="470873"/>
            <a:ext cx="12192000" cy="1964512"/>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Run the KeePass.exe file.</a:t>
            </a:r>
          </a:p>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Click File → New to create a password database.</a:t>
            </a:r>
          </a:p>
        </p:txBody>
      </p:sp>
      <p:sp>
        <p:nvSpPr>
          <p:cNvPr id="7" name="Rectangle: Rounded Corners 6">
            <a:extLst>
              <a:ext uri="{FF2B5EF4-FFF2-40B4-BE49-F238E27FC236}">
                <a16:creationId xmlns:a16="http://schemas.microsoft.com/office/drawing/2014/main" id="{ABBF46C3-E042-14EE-738F-513E809E855D}"/>
              </a:ext>
            </a:extLst>
          </p:cNvPr>
          <p:cNvSpPr/>
          <p:nvPr/>
        </p:nvSpPr>
        <p:spPr>
          <a:xfrm>
            <a:off x="6705600" y="2980706"/>
            <a:ext cx="1595252" cy="2137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039684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FD621-5E1A-F6D5-D4B6-1A311CB680E7}"/>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3AA21E9D-7F22-9444-53FE-F133C55C5224}"/>
              </a:ext>
            </a:extLst>
          </p:cNvPr>
          <p:cNvPicPr>
            <a:picLocks noChangeAspect="1"/>
          </p:cNvPicPr>
          <p:nvPr/>
        </p:nvPicPr>
        <p:blipFill>
          <a:blip r:embed="rId2"/>
          <a:srcRect l="27662" t="16970" r="23247" b="22597"/>
          <a:stretch/>
        </p:blipFill>
        <p:spPr>
          <a:xfrm>
            <a:off x="2529444" y="1342019"/>
            <a:ext cx="7908966" cy="5476644"/>
          </a:xfrm>
          <a:prstGeom prst="rect">
            <a:avLst/>
          </a:prstGeom>
        </p:spPr>
      </p:pic>
      <p:sp>
        <p:nvSpPr>
          <p:cNvPr id="6" name="TextBox 5">
            <a:extLst>
              <a:ext uri="{FF2B5EF4-FFF2-40B4-BE49-F238E27FC236}">
                <a16:creationId xmlns:a16="http://schemas.microsoft.com/office/drawing/2014/main" id="{0EAF384A-9596-A39E-20C1-A175DAB62006}"/>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Rectangle: Rounded Corners 6">
            <a:extLst>
              <a:ext uri="{FF2B5EF4-FFF2-40B4-BE49-F238E27FC236}">
                <a16:creationId xmlns:a16="http://schemas.microsoft.com/office/drawing/2014/main" id="{C03930E3-5139-24F8-F783-C86B295168B6}"/>
              </a:ext>
            </a:extLst>
          </p:cNvPr>
          <p:cNvSpPr/>
          <p:nvPr/>
        </p:nvSpPr>
        <p:spPr>
          <a:xfrm>
            <a:off x="3867397" y="5177641"/>
            <a:ext cx="1595252" cy="33834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Box 2">
            <a:extLst>
              <a:ext uri="{FF2B5EF4-FFF2-40B4-BE49-F238E27FC236}">
                <a16:creationId xmlns:a16="http://schemas.microsoft.com/office/drawing/2014/main" id="{3422615D-2BBD-BC75-68B8-C009D8DC74EB}"/>
              </a:ext>
            </a:extLst>
          </p:cNvPr>
          <p:cNvSpPr txBox="1"/>
          <p:nvPr/>
        </p:nvSpPr>
        <p:spPr>
          <a:xfrm>
            <a:off x="139535" y="890051"/>
            <a:ext cx="6169230" cy="523220"/>
          </a:xfrm>
          <a:prstGeom prst="rect">
            <a:avLst/>
          </a:prstGeom>
          <a:noFill/>
        </p:spPr>
        <p:txBody>
          <a:bodyPr wrap="square">
            <a:spAutoFit/>
          </a:bodyPr>
          <a:lstStyle/>
          <a:p>
            <a:r>
              <a:rPr lang="en-AU" sz="2800" dirty="0"/>
              <a:t>YourLastName_ITEC611.kdbx</a:t>
            </a:r>
          </a:p>
        </p:txBody>
      </p:sp>
    </p:spTree>
    <p:extLst>
      <p:ext uri="{BB962C8B-B14F-4D97-AF65-F5344CB8AC3E}">
        <p14:creationId xmlns:p14="http://schemas.microsoft.com/office/powerpoint/2010/main" val="41313594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36C3F2-4A34-6F24-ECA0-AC27B94416A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F4CE65C-92A8-A2F8-E531-A10DFD553329}"/>
              </a:ext>
            </a:extLst>
          </p:cNvPr>
          <p:cNvPicPr>
            <a:picLocks noChangeAspect="1"/>
          </p:cNvPicPr>
          <p:nvPr/>
        </p:nvPicPr>
        <p:blipFill>
          <a:blip r:embed="rId2"/>
          <a:srcRect l="27662" t="18009" r="27337" b="33853"/>
          <a:stretch/>
        </p:blipFill>
        <p:spPr>
          <a:xfrm>
            <a:off x="6705600" y="2632178"/>
            <a:ext cx="5486400" cy="3301340"/>
          </a:xfrm>
          <a:prstGeom prst="rect">
            <a:avLst/>
          </a:prstGeom>
        </p:spPr>
      </p:pic>
      <p:sp>
        <p:nvSpPr>
          <p:cNvPr id="6" name="TextBox 5">
            <a:extLst>
              <a:ext uri="{FF2B5EF4-FFF2-40B4-BE49-F238E27FC236}">
                <a16:creationId xmlns:a16="http://schemas.microsoft.com/office/drawing/2014/main" id="{2E75BAB3-A4DB-F1E0-5D30-EC40C7479F50}"/>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AC06659B-26E2-8BF2-85EC-0D7620076D0E}"/>
              </a:ext>
            </a:extLst>
          </p:cNvPr>
          <p:cNvSpPr txBox="1"/>
          <p:nvPr/>
        </p:nvSpPr>
        <p:spPr>
          <a:xfrm>
            <a:off x="0" y="1135832"/>
            <a:ext cx="12192000" cy="671851"/>
          </a:xfrm>
          <a:prstGeom prst="rect">
            <a:avLst/>
          </a:prstGeom>
          <a:noFill/>
        </p:spPr>
        <p:txBody>
          <a:bodyPr wrap="square">
            <a:spAutoFit/>
          </a:bodyPr>
          <a:lstStyle/>
          <a:p>
            <a:pPr marL="12001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Create a strong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a:t>
            </a:r>
          </a:p>
        </p:txBody>
      </p:sp>
      <p:sp>
        <p:nvSpPr>
          <p:cNvPr id="7" name="Rectangle: Rounded Corners 6">
            <a:extLst>
              <a:ext uri="{FF2B5EF4-FFF2-40B4-BE49-F238E27FC236}">
                <a16:creationId xmlns:a16="http://schemas.microsoft.com/office/drawing/2014/main" id="{2F8353F0-6862-9DF7-1A44-04142E960C3F}"/>
              </a:ext>
            </a:extLst>
          </p:cNvPr>
          <p:cNvSpPr/>
          <p:nvPr/>
        </p:nvSpPr>
        <p:spPr>
          <a:xfrm>
            <a:off x="6705600" y="2980706"/>
            <a:ext cx="1595252" cy="2137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79221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FAEA7-6132-4CD2-66CB-8B9248A8735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3A88326-E96A-2421-F5D0-20C4F87BD048}"/>
              </a:ext>
            </a:extLst>
          </p:cNvPr>
          <p:cNvSpPr txBox="1"/>
          <p:nvPr/>
        </p:nvSpPr>
        <p:spPr>
          <a:xfrm>
            <a:off x="0" y="-187154"/>
            <a:ext cx="12192000" cy="713272"/>
          </a:xfrm>
          <a:prstGeom prst="rect">
            <a:avLst/>
          </a:prstGeom>
          <a:noFill/>
        </p:spPr>
        <p:txBody>
          <a:bodyPr wrap="square">
            <a:spAutoFit/>
          </a:bodyPr>
          <a:lstStyle/>
          <a:p>
            <a:pPr>
              <a:lnSpc>
                <a:spcPct val="150000"/>
              </a:lnSpc>
              <a:buNone/>
            </a:pPr>
            <a:r>
              <a:rPr lang="en-US" sz="3000" b="1" dirty="0"/>
              <a:t>Goals and Skills Developed</a:t>
            </a:r>
          </a:p>
        </p:txBody>
      </p:sp>
      <p:graphicFrame>
        <p:nvGraphicFramePr>
          <p:cNvPr id="2" name="Table 1">
            <a:extLst>
              <a:ext uri="{FF2B5EF4-FFF2-40B4-BE49-F238E27FC236}">
                <a16:creationId xmlns:a16="http://schemas.microsoft.com/office/drawing/2014/main" id="{493A7A06-A968-A5D1-7569-659F48BA7138}"/>
              </a:ext>
            </a:extLst>
          </p:cNvPr>
          <p:cNvGraphicFramePr>
            <a:graphicFrameLocks noGrp="1"/>
          </p:cNvGraphicFramePr>
          <p:nvPr>
            <p:extLst>
              <p:ext uri="{D42A27DB-BD31-4B8C-83A1-F6EECF244321}">
                <p14:modId xmlns:p14="http://schemas.microsoft.com/office/powerpoint/2010/main" val="4183494370"/>
              </p:ext>
            </p:extLst>
          </p:nvPr>
        </p:nvGraphicFramePr>
        <p:xfrm>
          <a:off x="0" y="1574333"/>
          <a:ext cx="12192000" cy="4156578"/>
        </p:xfrm>
        <a:graphic>
          <a:graphicData uri="http://schemas.openxmlformats.org/drawingml/2006/table">
            <a:tbl>
              <a:tblPr>
                <a:tableStyleId>{ED083AE6-46FA-4A59-8FB0-9F97EB10719F}</a:tableStyleId>
              </a:tblPr>
              <a:tblGrid>
                <a:gridCol w="6096000">
                  <a:extLst>
                    <a:ext uri="{9D8B030D-6E8A-4147-A177-3AD203B41FA5}">
                      <a16:colId xmlns:a16="http://schemas.microsoft.com/office/drawing/2014/main" val="2671400980"/>
                    </a:ext>
                  </a:extLst>
                </a:gridCol>
                <a:gridCol w="6096000">
                  <a:extLst>
                    <a:ext uri="{9D8B030D-6E8A-4147-A177-3AD203B41FA5}">
                      <a16:colId xmlns:a16="http://schemas.microsoft.com/office/drawing/2014/main" val="3143751151"/>
                    </a:ext>
                  </a:extLst>
                </a:gridCol>
              </a:tblGrid>
              <a:tr h="0">
                <a:tc>
                  <a:txBody>
                    <a:bodyPr/>
                    <a:lstStyle/>
                    <a:p>
                      <a:pPr>
                        <a:lnSpc>
                          <a:spcPct val="150000"/>
                        </a:lnSpc>
                      </a:pPr>
                      <a:r>
                        <a:rPr lang="en-US" sz="2800" b="1" dirty="0"/>
                        <a:t>Objective</a:t>
                      </a:r>
                    </a:p>
                  </a:txBody>
                  <a:tcPr marL="12171" marR="12171" marT="6085" marB="6085" anchor="ctr">
                    <a:solidFill>
                      <a:schemeClr val="accent4">
                        <a:lumMod val="20000"/>
                        <a:lumOff val="80000"/>
                      </a:schemeClr>
                    </a:solidFill>
                  </a:tcPr>
                </a:tc>
                <a:tc>
                  <a:txBody>
                    <a:bodyPr/>
                    <a:lstStyle/>
                    <a:p>
                      <a:pPr>
                        <a:lnSpc>
                          <a:spcPct val="150000"/>
                        </a:lnSpc>
                      </a:pPr>
                      <a:r>
                        <a:rPr lang="en-US" sz="2800" b="1" dirty="0"/>
                        <a:t>Skill Developed</a:t>
                      </a:r>
                    </a:p>
                  </a:txBody>
                  <a:tcPr marL="12171" marR="12171" marT="6085" marB="6085" anchor="ctr">
                    <a:solidFill>
                      <a:schemeClr val="accent4">
                        <a:lumMod val="20000"/>
                        <a:lumOff val="80000"/>
                      </a:schemeClr>
                    </a:solidFill>
                  </a:tcPr>
                </a:tc>
                <a:extLst>
                  <a:ext uri="{0D108BD9-81ED-4DB2-BD59-A6C34878D82A}">
                    <a16:rowId xmlns:a16="http://schemas.microsoft.com/office/drawing/2014/main" val="1526173759"/>
                  </a:ext>
                </a:extLst>
              </a:tr>
              <a:tr h="0">
                <a:tc>
                  <a:txBody>
                    <a:bodyPr/>
                    <a:lstStyle/>
                    <a:p>
                      <a:pPr>
                        <a:lnSpc>
                          <a:spcPct val="150000"/>
                        </a:lnSpc>
                      </a:pPr>
                      <a:r>
                        <a:rPr lang="en-US" sz="2800"/>
                        <a:t>Understand legal vs. ethical aspects of cybersecurity</a:t>
                      </a:r>
                    </a:p>
                  </a:txBody>
                  <a:tcPr marL="12171" marR="12171" marT="6085" marB="6085" anchor="ctr"/>
                </a:tc>
                <a:tc>
                  <a:txBody>
                    <a:bodyPr/>
                    <a:lstStyle/>
                    <a:p>
                      <a:pPr>
                        <a:lnSpc>
                          <a:spcPct val="150000"/>
                        </a:lnSpc>
                      </a:pPr>
                      <a:r>
                        <a:rPr lang="en-US" sz="2800"/>
                        <a:t>Ethical reasoning</a:t>
                      </a:r>
                    </a:p>
                  </a:txBody>
                  <a:tcPr marL="12171" marR="12171" marT="6085" marB="6085" anchor="ctr"/>
                </a:tc>
                <a:extLst>
                  <a:ext uri="{0D108BD9-81ED-4DB2-BD59-A6C34878D82A}">
                    <a16:rowId xmlns:a16="http://schemas.microsoft.com/office/drawing/2014/main" val="876403451"/>
                  </a:ext>
                </a:extLst>
              </a:tr>
              <a:tr h="0">
                <a:tc>
                  <a:txBody>
                    <a:bodyPr/>
                    <a:lstStyle/>
                    <a:p>
                      <a:pPr>
                        <a:lnSpc>
                          <a:spcPct val="150000"/>
                        </a:lnSpc>
                      </a:pPr>
                      <a:r>
                        <a:rPr lang="en-US" sz="2800"/>
                        <a:t>Learn about digital reconnaissance tools</a:t>
                      </a:r>
                    </a:p>
                  </a:txBody>
                  <a:tcPr marL="12171" marR="12171" marT="6085" marB="6085" anchor="ctr"/>
                </a:tc>
                <a:tc>
                  <a:txBody>
                    <a:bodyPr/>
                    <a:lstStyle/>
                    <a:p>
                      <a:pPr>
                        <a:lnSpc>
                          <a:spcPct val="150000"/>
                        </a:lnSpc>
                      </a:pPr>
                      <a:r>
                        <a:rPr lang="en-US" sz="2800"/>
                        <a:t>Search and analysis</a:t>
                      </a:r>
                    </a:p>
                  </a:txBody>
                  <a:tcPr marL="12171" marR="12171" marT="6085" marB="6085" anchor="ctr"/>
                </a:tc>
                <a:extLst>
                  <a:ext uri="{0D108BD9-81ED-4DB2-BD59-A6C34878D82A}">
                    <a16:rowId xmlns:a16="http://schemas.microsoft.com/office/drawing/2014/main" val="739497805"/>
                  </a:ext>
                </a:extLst>
              </a:tr>
              <a:tr h="0">
                <a:tc>
                  <a:txBody>
                    <a:bodyPr/>
                    <a:lstStyle/>
                    <a:p>
                      <a:pPr>
                        <a:lnSpc>
                          <a:spcPct val="150000"/>
                        </a:lnSpc>
                      </a:pPr>
                      <a:r>
                        <a:rPr lang="en-US" sz="2800" dirty="0"/>
                        <a:t>Explore data transmission methods</a:t>
                      </a:r>
                    </a:p>
                  </a:txBody>
                  <a:tcPr marL="12171" marR="12171" marT="6085" marB="6085" anchor="ctr"/>
                </a:tc>
                <a:tc>
                  <a:txBody>
                    <a:bodyPr/>
                    <a:lstStyle/>
                    <a:p>
                      <a:pPr>
                        <a:lnSpc>
                          <a:spcPct val="150000"/>
                        </a:lnSpc>
                      </a:pPr>
                      <a:r>
                        <a:rPr lang="en-US" sz="2800"/>
                        <a:t>Technical foundation</a:t>
                      </a:r>
                    </a:p>
                  </a:txBody>
                  <a:tcPr marL="12171" marR="12171" marT="6085" marB="6085" anchor="ctr"/>
                </a:tc>
                <a:extLst>
                  <a:ext uri="{0D108BD9-81ED-4DB2-BD59-A6C34878D82A}">
                    <a16:rowId xmlns:a16="http://schemas.microsoft.com/office/drawing/2014/main" val="494904739"/>
                  </a:ext>
                </a:extLst>
              </a:tr>
              <a:tr h="0">
                <a:tc>
                  <a:txBody>
                    <a:bodyPr/>
                    <a:lstStyle/>
                    <a:p>
                      <a:pPr>
                        <a:lnSpc>
                          <a:spcPct val="150000"/>
                        </a:lnSpc>
                      </a:pPr>
                      <a:r>
                        <a:rPr lang="en-US" sz="2800"/>
                        <a:t>Use KeePass for password security</a:t>
                      </a:r>
                    </a:p>
                  </a:txBody>
                  <a:tcPr marL="12171" marR="12171" marT="6085" marB="6085" anchor="ctr"/>
                </a:tc>
                <a:tc>
                  <a:txBody>
                    <a:bodyPr/>
                    <a:lstStyle/>
                    <a:p>
                      <a:pPr>
                        <a:lnSpc>
                          <a:spcPct val="150000"/>
                        </a:lnSpc>
                      </a:pPr>
                      <a:r>
                        <a:rPr lang="en-US" sz="2800"/>
                        <a:t>Practical encryption &amp; storage</a:t>
                      </a:r>
                    </a:p>
                  </a:txBody>
                  <a:tcPr marL="12171" marR="12171" marT="6085" marB="6085" anchor="ctr"/>
                </a:tc>
                <a:extLst>
                  <a:ext uri="{0D108BD9-81ED-4DB2-BD59-A6C34878D82A}">
                    <a16:rowId xmlns:a16="http://schemas.microsoft.com/office/drawing/2014/main" val="1027166309"/>
                  </a:ext>
                </a:extLst>
              </a:tr>
              <a:tr h="41960">
                <a:tc>
                  <a:txBody>
                    <a:bodyPr/>
                    <a:lstStyle/>
                    <a:p>
                      <a:pPr>
                        <a:lnSpc>
                          <a:spcPct val="150000"/>
                        </a:lnSpc>
                      </a:pPr>
                      <a:r>
                        <a:rPr lang="en-US" sz="2800" dirty="0"/>
                        <a:t>Reflect on vulnerabilities via Shodan.io</a:t>
                      </a:r>
                    </a:p>
                  </a:txBody>
                  <a:tcPr marL="12171" marR="12171" marT="6085" marB="6085" anchor="ctr"/>
                </a:tc>
                <a:tc>
                  <a:txBody>
                    <a:bodyPr/>
                    <a:lstStyle/>
                    <a:p>
                      <a:pPr>
                        <a:lnSpc>
                          <a:spcPct val="150000"/>
                        </a:lnSpc>
                      </a:pPr>
                      <a:r>
                        <a:rPr lang="en-US" sz="2800" dirty="0"/>
                        <a:t>Cybersecurity awareness</a:t>
                      </a:r>
                    </a:p>
                  </a:txBody>
                  <a:tcPr marL="12171" marR="12171" marT="6085" marB="6085" anchor="ctr"/>
                </a:tc>
                <a:extLst>
                  <a:ext uri="{0D108BD9-81ED-4DB2-BD59-A6C34878D82A}">
                    <a16:rowId xmlns:a16="http://schemas.microsoft.com/office/drawing/2014/main" val="2415280898"/>
                  </a:ext>
                </a:extLst>
              </a:tr>
            </a:tbl>
          </a:graphicData>
        </a:graphic>
      </p:graphicFrame>
    </p:spTree>
    <p:extLst>
      <p:ext uri="{BB962C8B-B14F-4D97-AF65-F5344CB8AC3E}">
        <p14:creationId xmlns:p14="http://schemas.microsoft.com/office/powerpoint/2010/main" val="36235500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26A74-4CBC-B310-A587-C2B3D635D006}"/>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84700AF8-BABF-3614-3035-CFA535505629}"/>
              </a:ext>
            </a:extLst>
          </p:cNvPr>
          <p:cNvPicPr>
            <a:picLocks noChangeAspect="1"/>
          </p:cNvPicPr>
          <p:nvPr/>
        </p:nvPicPr>
        <p:blipFill>
          <a:blip r:embed="rId2"/>
          <a:srcRect l="31693" t="12473" r="31915" b="18710"/>
          <a:stretch/>
        </p:blipFill>
        <p:spPr>
          <a:xfrm>
            <a:off x="7755225" y="1312606"/>
            <a:ext cx="4436775" cy="4719484"/>
          </a:xfrm>
          <a:prstGeom prst="rect">
            <a:avLst/>
          </a:prstGeom>
        </p:spPr>
      </p:pic>
      <p:sp>
        <p:nvSpPr>
          <p:cNvPr id="6" name="TextBox 5">
            <a:extLst>
              <a:ext uri="{FF2B5EF4-FFF2-40B4-BE49-F238E27FC236}">
                <a16:creationId xmlns:a16="http://schemas.microsoft.com/office/drawing/2014/main" id="{683E52AB-8C16-BE8C-8CE3-BF273146A443}"/>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Rectangle: Rounded Corners 6">
            <a:extLst>
              <a:ext uri="{FF2B5EF4-FFF2-40B4-BE49-F238E27FC236}">
                <a16:creationId xmlns:a16="http://schemas.microsoft.com/office/drawing/2014/main" id="{D6D50AFB-AFD5-B8FB-6120-C593D0D01F49}"/>
              </a:ext>
            </a:extLst>
          </p:cNvPr>
          <p:cNvSpPr/>
          <p:nvPr/>
        </p:nvSpPr>
        <p:spPr>
          <a:xfrm>
            <a:off x="7755224" y="2597248"/>
            <a:ext cx="4436775" cy="817004"/>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Rectangle 1">
            <a:extLst>
              <a:ext uri="{FF2B5EF4-FFF2-40B4-BE49-F238E27FC236}">
                <a16:creationId xmlns:a16="http://schemas.microsoft.com/office/drawing/2014/main" id="{6FE6FEC4-3393-3E6B-1BBB-34A93C9F8FD8}"/>
              </a:ext>
            </a:extLst>
          </p:cNvPr>
          <p:cNvSpPr>
            <a:spLocks noChangeArrowheads="1"/>
          </p:cNvSpPr>
          <p:nvPr/>
        </p:nvSpPr>
        <p:spPr bwMode="auto">
          <a:xfrm>
            <a:off x="0" y="598243"/>
            <a:ext cx="8332839"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This sample password </a:t>
            </a:r>
            <a:r>
              <a:rPr kumimoji="0" lang="en-US" altLang="en-US" sz="2800" b="0" i="0" u="none" strike="noStrike" cap="none" normalizeH="0" baseline="0" dirty="0">
                <a:ln>
                  <a:noFill/>
                </a:ln>
                <a:solidFill>
                  <a:schemeClr val="tx1"/>
                </a:solidFill>
                <a:effectLst/>
                <a:highlight>
                  <a:srgbClr val="FFFF00"/>
                </a:highlight>
                <a:latin typeface="+mj-lt"/>
              </a:rPr>
              <a:t>F$k99_2025@!</a:t>
            </a:r>
            <a:r>
              <a:rPr kumimoji="0" lang="en-US" altLang="en-US" sz="2800" b="0" i="0" u="none" strike="noStrike" cap="none" normalizeH="0" baseline="0" dirty="0">
                <a:ln>
                  <a:noFill/>
                </a:ln>
                <a:solidFill>
                  <a:schemeClr val="tx1"/>
                </a:solidFill>
                <a:effectLst/>
                <a:latin typeface="+mj-lt"/>
              </a:rPr>
              <a:t> is </a:t>
            </a:r>
            <a:r>
              <a:rPr kumimoji="0" lang="en-US" altLang="en-US" sz="2800" b="1" i="0" u="none" strike="noStrike" cap="none" normalizeH="0" baseline="0" dirty="0">
                <a:ln>
                  <a:noFill/>
                </a:ln>
                <a:solidFill>
                  <a:schemeClr val="tx1"/>
                </a:solidFill>
                <a:effectLst/>
                <a:latin typeface="+mj-lt"/>
              </a:rPr>
              <a:t>63% strong and may appropriate</a:t>
            </a:r>
            <a:r>
              <a:rPr kumimoji="0" lang="en-US" altLang="en-US" sz="2800" b="0" i="0" u="none" strike="noStrike" cap="none" normalizeH="0" baseline="0" dirty="0">
                <a:ln>
                  <a:noFill/>
                </a:ln>
                <a:solidFill>
                  <a:schemeClr val="tx1"/>
                </a:solidFill>
                <a:effectLst/>
                <a:latin typeface="+mj-lt"/>
              </a:rPr>
              <a:t> for a master password in KeePass.</a:t>
            </a:r>
            <a:endParaRPr kumimoji="0" lang="en-US" altLang="en-US" sz="28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Why:</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Length</a:t>
            </a:r>
            <a:r>
              <a:rPr kumimoji="0" lang="en-US" altLang="en-US" sz="2800" b="0" i="0" u="none" strike="noStrike" cap="none" normalizeH="0" baseline="0" dirty="0">
                <a:ln>
                  <a:noFill/>
                </a:ln>
                <a:solidFill>
                  <a:schemeClr val="tx1"/>
                </a:solidFill>
                <a:effectLst/>
                <a:latin typeface="+mj-lt"/>
              </a:rPr>
              <a:t>: 12 characters — meets best practice for master passwords.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Complexity</a:t>
            </a:r>
            <a:r>
              <a:rPr kumimoji="0" lang="en-US" altLang="en-US" sz="2800" b="0" i="0" u="none" strike="noStrike" cap="none" normalizeH="0" baseline="0" dirty="0">
                <a:ln>
                  <a:noFill/>
                </a:ln>
                <a:solidFill>
                  <a:schemeClr val="tx1"/>
                </a:solidFill>
                <a:effectLst/>
                <a:latin typeface="+mj-lt"/>
              </a:rPr>
              <a:t>: Contains uppercase (F), lowercase (k), digits (99, 2025), and special characters ($, _, @, !).</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Not a dictionary word</a:t>
            </a:r>
            <a:r>
              <a:rPr kumimoji="0" lang="en-US" altLang="en-US" sz="2800" b="0" i="0" u="none" strike="noStrike" cap="none" normalizeH="0" baseline="0" dirty="0">
                <a:ln>
                  <a:noFill/>
                </a:ln>
                <a:solidFill>
                  <a:schemeClr val="tx1"/>
                </a:solidFill>
                <a:effectLst/>
                <a:latin typeface="+mj-lt"/>
              </a:rPr>
              <a:t>: It's not something easily guessed or common.</a:t>
            </a:r>
          </a:p>
        </p:txBody>
      </p:sp>
      <p:sp>
        <p:nvSpPr>
          <p:cNvPr id="9" name="Rectangle: Rounded Corners 8">
            <a:extLst>
              <a:ext uri="{FF2B5EF4-FFF2-40B4-BE49-F238E27FC236}">
                <a16:creationId xmlns:a16="http://schemas.microsoft.com/office/drawing/2014/main" id="{3B148E90-60F9-4C4F-57D2-5C8AE3CDCF11}"/>
              </a:ext>
            </a:extLst>
          </p:cNvPr>
          <p:cNvSpPr/>
          <p:nvPr/>
        </p:nvSpPr>
        <p:spPr>
          <a:xfrm>
            <a:off x="10781070" y="5699325"/>
            <a:ext cx="619431" cy="28852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385115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E5E77-8783-8140-66A0-BFFAF5FB466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25F1212-7D56-17FC-EADD-BEB2324EA194}"/>
              </a:ext>
            </a:extLst>
          </p:cNvPr>
          <p:cNvPicPr>
            <a:picLocks noChangeAspect="1"/>
          </p:cNvPicPr>
          <p:nvPr/>
        </p:nvPicPr>
        <p:blipFill>
          <a:blip r:embed="rId2"/>
          <a:srcRect l="33266" t="19355" r="32984" b="24731"/>
          <a:stretch/>
        </p:blipFill>
        <p:spPr>
          <a:xfrm>
            <a:off x="6695769" y="1736065"/>
            <a:ext cx="5496232" cy="5121936"/>
          </a:xfrm>
          <a:prstGeom prst="rect">
            <a:avLst/>
          </a:prstGeom>
        </p:spPr>
      </p:pic>
      <p:sp>
        <p:nvSpPr>
          <p:cNvPr id="6" name="TextBox 5">
            <a:extLst>
              <a:ext uri="{FF2B5EF4-FFF2-40B4-BE49-F238E27FC236}">
                <a16:creationId xmlns:a16="http://schemas.microsoft.com/office/drawing/2014/main" id="{F70B5978-E61F-42A3-AC96-BDD680B4EF99}"/>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35181A54-324B-9FD9-FFE5-3D93DB5BDBF7}"/>
              </a:ext>
            </a:extLst>
          </p:cNvPr>
          <p:cNvSpPr txBox="1"/>
          <p:nvPr/>
        </p:nvSpPr>
        <p:spPr>
          <a:xfrm>
            <a:off x="-1" y="347526"/>
            <a:ext cx="7359446" cy="6683048"/>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mj-lt"/>
              </a:rPr>
              <a:t>We can enter something meaningful like:</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Your family ITEC614</a:t>
            </a:r>
            <a:br>
              <a:rPr kumimoji="0" lang="en-US" altLang="en-US" sz="2400" b="0" i="0" u="none" strike="noStrike" cap="none" normalizeH="0" baseline="0" dirty="0">
                <a:ln>
                  <a:noFill/>
                </a:ln>
                <a:solidFill>
                  <a:schemeClr val="tx1"/>
                </a:solidFill>
                <a:effectLst/>
                <a:latin typeface="+mj-lt"/>
              </a:rPr>
            </a:br>
            <a:r>
              <a:rPr kumimoji="0" lang="en-US" altLang="en-US" sz="2400" b="0" i="1" u="none" strike="noStrike" cap="none" normalizeH="0" baseline="0" dirty="0">
                <a:ln>
                  <a:noFill/>
                </a:ln>
                <a:solidFill>
                  <a:schemeClr val="tx1"/>
                </a:solidFill>
                <a:effectLst/>
                <a:latin typeface="+mj-lt"/>
              </a:rPr>
              <a:t>(e.g., </a:t>
            </a:r>
            <a:r>
              <a:rPr kumimoji="0" lang="en-US" altLang="en-US" sz="2400" b="0" i="1" u="none" strike="noStrike" cap="none" normalizeH="0" baseline="0" dirty="0" err="1">
                <a:ln>
                  <a:noFill/>
                </a:ln>
                <a:solidFill>
                  <a:schemeClr val="tx1"/>
                </a:solidFill>
                <a:effectLst/>
                <a:latin typeface="+mj-lt"/>
              </a:rPr>
              <a:t>Keivanian_Passwords</a:t>
            </a:r>
            <a:r>
              <a:rPr kumimoji="0" lang="en-US" altLang="en-US" sz="2400" b="0" i="1" u="none" strike="noStrike" cap="none" normalizeH="0" baseline="0" dirty="0">
                <a:ln>
                  <a:noFill/>
                </a:ln>
                <a:solidFill>
                  <a:schemeClr val="tx1"/>
                </a:solidFill>
                <a:effectLst/>
                <a:latin typeface="+mj-lt"/>
              </a:rPr>
              <a:t>)</a:t>
            </a:r>
            <a:endParaRPr kumimoji="0" lang="en-US" altLang="en-US" sz="24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rPr>
              <a:t>Database description (optional):</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Example:</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Secure storage for academic, work, and personal </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account credentials.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rPr>
              <a:t>Default username for new entries (optional):</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We can leave this empty or enter our ACU email like:</a:t>
            </a:r>
            <a:br>
              <a:rPr kumimoji="0" lang="en-US" altLang="en-US" sz="2400" b="0" i="0" u="none" strike="noStrike" cap="none" normalizeH="0" baseline="0" dirty="0">
                <a:ln>
                  <a:noFill/>
                </a:ln>
                <a:solidFill>
                  <a:schemeClr val="tx1"/>
                </a:solidFill>
                <a:effectLst/>
                <a:latin typeface="+mj-lt"/>
              </a:rPr>
            </a:br>
            <a:r>
              <a:rPr kumimoji="0" lang="en-US" altLang="en-US" sz="2400" b="0" i="0" u="none" strike="noStrike" cap="none" normalizeH="0" baseline="0" dirty="0">
                <a:ln>
                  <a:noFill/>
                </a:ln>
                <a:solidFill>
                  <a:schemeClr val="tx1"/>
                </a:solidFill>
                <a:effectLst/>
                <a:latin typeface="+mj-lt"/>
              </a:rPr>
              <a:t>farshid.keivanian@acu.edu.au</a:t>
            </a:r>
            <a:br>
              <a:rPr kumimoji="0" lang="en-US" altLang="en-US" sz="2400" b="0" i="0" u="none" strike="noStrike" cap="none" normalizeH="0" baseline="0" dirty="0">
                <a:ln>
                  <a:noFill/>
                </a:ln>
                <a:solidFill>
                  <a:schemeClr val="tx1"/>
                </a:solidFill>
                <a:effectLst/>
                <a:latin typeface="+mj-lt"/>
              </a:rPr>
            </a:br>
            <a:r>
              <a:rPr kumimoji="0" lang="en-US" altLang="en-US" sz="2400" b="0" i="1" u="none" strike="noStrike" cap="none" normalizeH="0" baseline="0" dirty="0">
                <a:ln>
                  <a:noFill/>
                </a:ln>
                <a:solidFill>
                  <a:schemeClr val="tx1"/>
                </a:solidFill>
                <a:effectLst/>
                <a:latin typeface="+mj-lt"/>
              </a:rPr>
              <a:t>(KeePass will pre-fill this when adding new entries)</a:t>
            </a:r>
            <a:endParaRPr kumimoji="0" lang="en-US" altLang="en-US" sz="2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mj-lt"/>
              </a:rPr>
              <a:t>We can leave the other options as default for now.</a:t>
            </a:r>
          </a:p>
        </p:txBody>
      </p:sp>
    </p:spTree>
    <p:extLst>
      <p:ext uri="{BB962C8B-B14F-4D97-AF65-F5344CB8AC3E}">
        <p14:creationId xmlns:p14="http://schemas.microsoft.com/office/powerpoint/2010/main" val="42062496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BEABCB-7756-3A40-0AA3-D27E70CF0B1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085E919-D54A-B360-0D05-30C0E4BD149F}"/>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BCFE601A-DF62-0880-323D-FAB17DE239F1}"/>
              </a:ext>
            </a:extLst>
          </p:cNvPr>
          <p:cNvSpPr txBox="1"/>
          <p:nvPr/>
        </p:nvSpPr>
        <p:spPr>
          <a:xfrm>
            <a:off x="-1" y="347526"/>
            <a:ext cx="7359446" cy="2610843"/>
          </a:xfrm>
          <a:prstGeom prst="rect">
            <a:avLst/>
          </a:prstGeom>
          <a:noFill/>
        </p:spPr>
        <p:txBody>
          <a:bodyPr wrap="square">
            <a:spAutoFit/>
          </a:bodyPr>
          <a:lstStyle/>
          <a:p>
            <a:pPr>
              <a:lnSpc>
                <a:spcPct val="150000"/>
              </a:lnSpc>
              <a:buNone/>
            </a:pPr>
            <a:r>
              <a:rPr lang="en-US" sz="2800" b="1" dirty="0"/>
              <a:t>Next Tabs</a:t>
            </a:r>
          </a:p>
          <a:p>
            <a:pPr marL="457200" indent="-457200">
              <a:lnSpc>
                <a:spcPct val="150000"/>
              </a:lnSpc>
              <a:buFont typeface="Arial" panose="020B0604020202020204" pitchFamily="34" charset="0"/>
              <a:buChar char="•"/>
            </a:pPr>
            <a:r>
              <a:rPr lang="en-US" sz="2800" b="1" dirty="0"/>
              <a:t>Security Tab:</a:t>
            </a:r>
            <a:r>
              <a:rPr lang="en-US" sz="2800" dirty="0"/>
              <a:t> AES-KDF with 600,000 iterations is strong — you don’t need to change anything.</a:t>
            </a:r>
          </a:p>
        </p:txBody>
      </p:sp>
      <p:pic>
        <p:nvPicPr>
          <p:cNvPr id="4" name="Picture 3">
            <a:extLst>
              <a:ext uri="{FF2B5EF4-FFF2-40B4-BE49-F238E27FC236}">
                <a16:creationId xmlns:a16="http://schemas.microsoft.com/office/drawing/2014/main" id="{0AD0BD53-CCF6-1437-064D-A3E014FE0756}"/>
              </a:ext>
            </a:extLst>
          </p:cNvPr>
          <p:cNvPicPr>
            <a:picLocks noChangeAspect="1"/>
          </p:cNvPicPr>
          <p:nvPr/>
        </p:nvPicPr>
        <p:blipFill>
          <a:blip r:embed="rId2"/>
          <a:srcRect l="32783" t="18065" r="33225" b="25805"/>
          <a:stretch/>
        </p:blipFill>
        <p:spPr>
          <a:xfrm>
            <a:off x="8047703" y="1504335"/>
            <a:ext cx="4144297" cy="3849329"/>
          </a:xfrm>
          <a:prstGeom prst="rect">
            <a:avLst/>
          </a:prstGeom>
        </p:spPr>
      </p:pic>
    </p:spTree>
    <p:extLst>
      <p:ext uri="{BB962C8B-B14F-4D97-AF65-F5344CB8AC3E}">
        <p14:creationId xmlns:p14="http://schemas.microsoft.com/office/powerpoint/2010/main" val="29885297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C37FCD-B058-E15A-019C-A4F4A6B35DD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BE028B7-66E8-A294-F96D-8D1780BFE004}"/>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C25CC178-89F2-1F94-02AC-E92EFBCE319B}"/>
              </a:ext>
            </a:extLst>
          </p:cNvPr>
          <p:cNvSpPr txBox="1"/>
          <p:nvPr/>
        </p:nvSpPr>
        <p:spPr>
          <a:xfrm>
            <a:off x="0" y="1011204"/>
            <a:ext cx="7359446" cy="5196166"/>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t>Compression Tab:</a:t>
            </a:r>
            <a:r>
              <a:rPr lang="en-US" sz="2800" dirty="0"/>
              <a:t> Leave </a:t>
            </a:r>
            <a:r>
              <a:rPr lang="en-US" sz="2800" dirty="0" err="1"/>
              <a:t>GZip</a:t>
            </a:r>
            <a:r>
              <a:rPr lang="en-US" sz="2800" dirty="0"/>
              <a:t> selected (recommended for speed and size).</a:t>
            </a:r>
          </a:p>
          <a:p>
            <a:pPr marL="457200" indent="-457200">
              <a:lnSpc>
                <a:spcPct val="150000"/>
              </a:lnSpc>
              <a:buFont typeface="Arial" panose="020B0604020202020204" pitchFamily="34" charset="0"/>
              <a:buChar char="•"/>
            </a:pPr>
            <a:r>
              <a:rPr lang="en-US" sz="2800" b="1" dirty="0"/>
              <a:t>Recycle Bin Tab:</a:t>
            </a:r>
            <a:r>
              <a:rPr lang="en-US" sz="2800" dirty="0"/>
              <a:t> Keep “Use a recycle bin” ticked — it's safer in case of accidental deletion.</a:t>
            </a:r>
          </a:p>
          <a:p>
            <a:pPr marL="457200" indent="-457200">
              <a:lnSpc>
                <a:spcPct val="150000"/>
              </a:lnSpc>
              <a:buFont typeface="Arial" panose="020B0604020202020204" pitchFamily="34" charset="0"/>
              <a:buChar char="•"/>
            </a:pPr>
            <a:r>
              <a:rPr lang="en-US" sz="2800" b="1" dirty="0"/>
              <a:t>Advanced Tab:</a:t>
            </a:r>
            <a:r>
              <a:rPr lang="en-US" sz="2800" dirty="0"/>
              <a:t> You can leave all checkboxes unticked unless you want to enforce password rotation rules.</a:t>
            </a:r>
          </a:p>
        </p:txBody>
      </p:sp>
      <p:pic>
        <p:nvPicPr>
          <p:cNvPr id="3" name="Picture 2">
            <a:extLst>
              <a:ext uri="{FF2B5EF4-FFF2-40B4-BE49-F238E27FC236}">
                <a16:creationId xmlns:a16="http://schemas.microsoft.com/office/drawing/2014/main" id="{84007CBC-3E25-0E17-6C26-FF292F9CE89B}"/>
              </a:ext>
            </a:extLst>
          </p:cNvPr>
          <p:cNvPicPr>
            <a:picLocks noChangeAspect="1"/>
          </p:cNvPicPr>
          <p:nvPr/>
        </p:nvPicPr>
        <p:blipFill>
          <a:blip r:embed="rId2"/>
          <a:srcRect l="33387" t="18710" r="32742" b="24946"/>
          <a:stretch/>
        </p:blipFill>
        <p:spPr>
          <a:xfrm>
            <a:off x="7580671" y="1820444"/>
            <a:ext cx="4611329" cy="4314886"/>
          </a:xfrm>
          <a:prstGeom prst="rect">
            <a:avLst/>
          </a:prstGeom>
        </p:spPr>
      </p:pic>
    </p:spTree>
    <p:extLst>
      <p:ext uri="{BB962C8B-B14F-4D97-AF65-F5344CB8AC3E}">
        <p14:creationId xmlns:p14="http://schemas.microsoft.com/office/powerpoint/2010/main" val="10187619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EEB73-DC3F-769B-6262-519B9045809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1E8F562-9CD3-2F44-F1BD-0E100D441BA0}"/>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97783956-71FE-BD71-9FC7-8D767F943A8F}"/>
              </a:ext>
            </a:extLst>
          </p:cNvPr>
          <p:cNvSpPr txBox="1"/>
          <p:nvPr/>
        </p:nvSpPr>
        <p:spPr>
          <a:xfrm>
            <a:off x="0" y="1011204"/>
            <a:ext cx="7359446" cy="5196166"/>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t>Compression Tab:</a:t>
            </a:r>
            <a:r>
              <a:rPr lang="en-US" sz="2800" dirty="0"/>
              <a:t> Leave </a:t>
            </a:r>
            <a:r>
              <a:rPr lang="en-US" sz="2800" dirty="0" err="1"/>
              <a:t>GZip</a:t>
            </a:r>
            <a:r>
              <a:rPr lang="en-US" sz="2800" dirty="0"/>
              <a:t> selected (recommended for speed and size).</a:t>
            </a:r>
          </a:p>
          <a:p>
            <a:pPr marL="457200" indent="-457200">
              <a:lnSpc>
                <a:spcPct val="150000"/>
              </a:lnSpc>
              <a:buFont typeface="Arial" panose="020B0604020202020204" pitchFamily="34" charset="0"/>
              <a:buChar char="•"/>
            </a:pPr>
            <a:r>
              <a:rPr lang="en-US" sz="2800" b="1" dirty="0"/>
              <a:t>Recycle Bin Tab:</a:t>
            </a:r>
            <a:r>
              <a:rPr lang="en-US" sz="2800" dirty="0"/>
              <a:t> Keep “Use a recycle bin” ticked — it's safer in case of accidental deletion.</a:t>
            </a:r>
          </a:p>
          <a:p>
            <a:pPr marL="457200" indent="-457200">
              <a:lnSpc>
                <a:spcPct val="150000"/>
              </a:lnSpc>
              <a:buFont typeface="Arial" panose="020B0604020202020204" pitchFamily="34" charset="0"/>
              <a:buChar char="•"/>
            </a:pPr>
            <a:r>
              <a:rPr lang="en-US" sz="2800" b="1" dirty="0"/>
              <a:t>Advanced Tab:</a:t>
            </a:r>
            <a:r>
              <a:rPr lang="en-US" sz="2800" dirty="0"/>
              <a:t> You can leave all checkboxes unticked unless you want to enforce password rotation rules.</a:t>
            </a:r>
          </a:p>
        </p:txBody>
      </p:sp>
      <p:pic>
        <p:nvPicPr>
          <p:cNvPr id="4" name="Picture 3">
            <a:extLst>
              <a:ext uri="{FF2B5EF4-FFF2-40B4-BE49-F238E27FC236}">
                <a16:creationId xmlns:a16="http://schemas.microsoft.com/office/drawing/2014/main" id="{835A487F-F750-239D-1E7D-772C03820F64}"/>
              </a:ext>
            </a:extLst>
          </p:cNvPr>
          <p:cNvPicPr>
            <a:picLocks noChangeAspect="1"/>
          </p:cNvPicPr>
          <p:nvPr/>
        </p:nvPicPr>
        <p:blipFill>
          <a:blip r:embed="rId2"/>
          <a:srcRect l="32863" t="23441" r="32863" b="23441"/>
          <a:stretch/>
        </p:blipFill>
        <p:spPr>
          <a:xfrm>
            <a:off x="7590504" y="1607574"/>
            <a:ext cx="4178710" cy="3642852"/>
          </a:xfrm>
          <a:prstGeom prst="rect">
            <a:avLst/>
          </a:prstGeom>
        </p:spPr>
      </p:pic>
    </p:spTree>
    <p:extLst>
      <p:ext uri="{BB962C8B-B14F-4D97-AF65-F5344CB8AC3E}">
        <p14:creationId xmlns:p14="http://schemas.microsoft.com/office/powerpoint/2010/main" val="11006329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F16FE-0662-00BE-27BF-12E67B04DDA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87A0F1A-6900-EB03-8C29-1B27555A4245}"/>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9A176D8C-8621-6C51-8A83-CADC2659D979}"/>
              </a:ext>
            </a:extLst>
          </p:cNvPr>
          <p:cNvSpPr txBox="1"/>
          <p:nvPr/>
        </p:nvSpPr>
        <p:spPr>
          <a:xfrm>
            <a:off x="0" y="1011204"/>
            <a:ext cx="7359446" cy="5196166"/>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t>Compression Tab:</a:t>
            </a:r>
            <a:r>
              <a:rPr lang="en-US" sz="2800" dirty="0"/>
              <a:t> Leave </a:t>
            </a:r>
            <a:r>
              <a:rPr lang="en-US" sz="2800" dirty="0" err="1"/>
              <a:t>GZip</a:t>
            </a:r>
            <a:r>
              <a:rPr lang="en-US" sz="2800" dirty="0"/>
              <a:t> selected (recommended for speed and size).</a:t>
            </a:r>
          </a:p>
          <a:p>
            <a:pPr marL="457200" indent="-457200">
              <a:lnSpc>
                <a:spcPct val="150000"/>
              </a:lnSpc>
              <a:buFont typeface="Arial" panose="020B0604020202020204" pitchFamily="34" charset="0"/>
              <a:buChar char="•"/>
            </a:pPr>
            <a:r>
              <a:rPr lang="en-US" sz="2800" b="1" dirty="0"/>
              <a:t>Recycle Bin Tab:</a:t>
            </a:r>
            <a:r>
              <a:rPr lang="en-US" sz="2800" dirty="0"/>
              <a:t> Keep “Use a recycle bin” ticked — it's safer in case of accidental deletion.</a:t>
            </a:r>
          </a:p>
          <a:p>
            <a:pPr marL="457200" indent="-457200">
              <a:lnSpc>
                <a:spcPct val="150000"/>
              </a:lnSpc>
              <a:buFont typeface="Arial" panose="020B0604020202020204" pitchFamily="34" charset="0"/>
              <a:buChar char="•"/>
            </a:pPr>
            <a:r>
              <a:rPr lang="en-US" sz="2800" b="1" dirty="0"/>
              <a:t>Advanced Tab:</a:t>
            </a:r>
            <a:r>
              <a:rPr lang="en-US" sz="2800" dirty="0"/>
              <a:t> You can leave all checkboxes unticked unless you want to enforce password rotation rules.</a:t>
            </a:r>
          </a:p>
        </p:txBody>
      </p:sp>
      <p:pic>
        <p:nvPicPr>
          <p:cNvPr id="3" name="Picture 2">
            <a:extLst>
              <a:ext uri="{FF2B5EF4-FFF2-40B4-BE49-F238E27FC236}">
                <a16:creationId xmlns:a16="http://schemas.microsoft.com/office/drawing/2014/main" id="{03D64A74-6F73-E23C-B850-F110A1605A79}"/>
              </a:ext>
            </a:extLst>
          </p:cNvPr>
          <p:cNvPicPr>
            <a:picLocks noChangeAspect="1"/>
          </p:cNvPicPr>
          <p:nvPr/>
        </p:nvPicPr>
        <p:blipFill>
          <a:blip r:embed="rId2"/>
          <a:srcRect l="32500" t="22796" r="32500" b="25376"/>
          <a:stretch/>
        </p:blipFill>
        <p:spPr>
          <a:xfrm>
            <a:off x="7782232" y="1651819"/>
            <a:ext cx="4267200" cy="3554361"/>
          </a:xfrm>
          <a:prstGeom prst="rect">
            <a:avLst/>
          </a:prstGeom>
        </p:spPr>
      </p:pic>
    </p:spTree>
    <p:extLst>
      <p:ext uri="{BB962C8B-B14F-4D97-AF65-F5344CB8AC3E}">
        <p14:creationId xmlns:p14="http://schemas.microsoft.com/office/powerpoint/2010/main" val="40903833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7AC23-DF2C-A03B-B015-BE37314C7B7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3572A1B-7146-A75C-D4D8-6E3B9F0B0A09}"/>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9" name="TextBox 8">
            <a:extLst>
              <a:ext uri="{FF2B5EF4-FFF2-40B4-BE49-F238E27FC236}">
                <a16:creationId xmlns:a16="http://schemas.microsoft.com/office/drawing/2014/main" id="{17A10693-947D-A002-6C9E-E7DEC2BB0ACF}"/>
              </a:ext>
            </a:extLst>
          </p:cNvPr>
          <p:cNvSpPr txBox="1"/>
          <p:nvPr/>
        </p:nvSpPr>
        <p:spPr>
          <a:xfrm>
            <a:off x="0" y="1011204"/>
            <a:ext cx="5414568" cy="4549835"/>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t>Click Ok</a:t>
            </a:r>
          </a:p>
          <a:p>
            <a:pPr marL="457200" indent="-457200">
              <a:lnSpc>
                <a:spcPct val="150000"/>
              </a:lnSpc>
              <a:buFont typeface="Arial" panose="020B0604020202020204" pitchFamily="34" charset="0"/>
              <a:buChar char="•"/>
            </a:pPr>
            <a:r>
              <a:rPr lang="en-US" sz="2800" dirty="0"/>
              <a:t>We’ll now have our encrypted database created and ready to store passwords.</a:t>
            </a:r>
          </a:p>
          <a:p>
            <a:pPr marL="457200" indent="-457200">
              <a:lnSpc>
                <a:spcPct val="150000"/>
              </a:lnSpc>
              <a:buFont typeface="Arial" panose="020B0604020202020204" pitchFamily="34" charset="0"/>
              <a:buChar char="•"/>
            </a:pPr>
            <a:r>
              <a:rPr lang="en-US" sz="2800" dirty="0"/>
              <a:t>Click </a:t>
            </a:r>
            <a:r>
              <a:rPr lang="en-US" sz="2800" b="1" dirty="0"/>
              <a:t>Skip</a:t>
            </a:r>
            <a:r>
              <a:rPr lang="en-US" sz="2800" dirty="0"/>
              <a:t> — there's no need to print or save this if you're just practicing.</a:t>
            </a:r>
          </a:p>
        </p:txBody>
      </p:sp>
      <p:pic>
        <p:nvPicPr>
          <p:cNvPr id="4" name="Picture 3">
            <a:extLst>
              <a:ext uri="{FF2B5EF4-FFF2-40B4-BE49-F238E27FC236}">
                <a16:creationId xmlns:a16="http://schemas.microsoft.com/office/drawing/2014/main" id="{C7477AFD-7D39-8EA8-6229-4CE8AE3E8668}"/>
              </a:ext>
            </a:extLst>
          </p:cNvPr>
          <p:cNvPicPr>
            <a:picLocks noChangeAspect="1"/>
          </p:cNvPicPr>
          <p:nvPr/>
        </p:nvPicPr>
        <p:blipFill>
          <a:blip r:embed="rId2"/>
          <a:srcRect l="35444" t="23041" r="35887" b="34838"/>
          <a:stretch/>
        </p:blipFill>
        <p:spPr>
          <a:xfrm>
            <a:off x="5414568" y="1257071"/>
            <a:ext cx="6777432" cy="5600929"/>
          </a:xfrm>
          <a:prstGeom prst="rect">
            <a:avLst/>
          </a:prstGeom>
        </p:spPr>
      </p:pic>
      <p:sp>
        <p:nvSpPr>
          <p:cNvPr id="5" name="Rectangle: Rounded Corners 4">
            <a:extLst>
              <a:ext uri="{FF2B5EF4-FFF2-40B4-BE49-F238E27FC236}">
                <a16:creationId xmlns:a16="http://schemas.microsoft.com/office/drawing/2014/main" id="{EBC30EBB-05C2-30DB-23C9-CFD5B6162F6D}"/>
              </a:ext>
            </a:extLst>
          </p:cNvPr>
          <p:cNvSpPr/>
          <p:nvPr/>
        </p:nvSpPr>
        <p:spPr>
          <a:xfrm>
            <a:off x="6253316" y="6091084"/>
            <a:ext cx="5692878" cy="589935"/>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506366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3E489-B3A2-5564-D80F-BFFB6B3988C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7C1D1E2-DE91-17CB-7859-5A6466EE5E7D}"/>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97507919-40E0-FD87-17DB-36989BA23896}"/>
              </a:ext>
            </a:extLst>
          </p:cNvPr>
          <p:cNvSpPr txBox="1"/>
          <p:nvPr/>
        </p:nvSpPr>
        <p:spPr>
          <a:xfrm>
            <a:off x="0" y="553998"/>
            <a:ext cx="7713407" cy="19645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Next Steps in KeePass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Step 1: Add Entries to Our Password Vault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Go to</a:t>
            </a:r>
            <a:r>
              <a:rPr kumimoji="0" lang="en-US" altLang="en-US" sz="2800" b="0" i="0" u="none" strike="noStrike" cap="none" normalizeH="0" baseline="0" dirty="0">
                <a:ln>
                  <a:noFill/>
                </a:ln>
                <a:solidFill>
                  <a:schemeClr val="tx1"/>
                </a:solidFill>
                <a:effectLst/>
                <a:latin typeface="+mj-lt"/>
              </a:rPr>
              <a:t>: Edit → Add Entry</a:t>
            </a:r>
          </a:p>
        </p:txBody>
      </p:sp>
      <p:pic>
        <p:nvPicPr>
          <p:cNvPr id="11" name="Picture 10">
            <a:extLst>
              <a:ext uri="{FF2B5EF4-FFF2-40B4-BE49-F238E27FC236}">
                <a16:creationId xmlns:a16="http://schemas.microsoft.com/office/drawing/2014/main" id="{557C9F6B-BE43-58F3-59B3-78F65015B81D}"/>
              </a:ext>
            </a:extLst>
          </p:cNvPr>
          <p:cNvPicPr>
            <a:picLocks noChangeAspect="1"/>
          </p:cNvPicPr>
          <p:nvPr/>
        </p:nvPicPr>
        <p:blipFill>
          <a:blip r:embed="rId2"/>
          <a:srcRect r="78952" b="52043"/>
          <a:stretch/>
        </p:blipFill>
        <p:spPr>
          <a:xfrm>
            <a:off x="7713407" y="1118193"/>
            <a:ext cx="4478594" cy="5739807"/>
          </a:xfrm>
          <a:prstGeom prst="rect">
            <a:avLst/>
          </a:prstGeom>
        </p:spPr>
      </p:pic>
    </p:spTree>
    <p:extLst>
      <p:ext uri="{BB962C8B-B14F-4D97-AF65-F5344CB8AC3E}">
        <p14:creationId xmlns:p14="http://schemas.microsoft.com/office/powerpoint/2010/main" val="42518946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33E75-40FE-27EE-2357-929C988E0C6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A626DF5-23BB-D1F5-DFFE-F89818B0106B}"/>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pic>
        <p:nvPicPr>
          <p:cNvPr id="3" name="Picture 2">
            <a:extLst>
              <a:ext uri="{FF2B5EF4-FFF2-40B4-BE49-F238E27FC236}">
                <a16:creationId xmlns:a16="http://schemas.microsoft.com/office/drawing/2014/main" id="{61422230-C115-D8A4-C839-C88885C778B0}"/>
              </a:ext>
            </a:extLst>
          </p:cNvPr>
          <p:cNvPicPr>
            <a:picLocks noChangeAspect="1"/>
          </p:cNvPicPr>
          <p:nvPr/>
        </p:nvPicPr>
        <p:blipFill>
          <a:blip r:embed="rId2"/>
          <a:srcRect l="32299" t="18065" r="33105" b="23656"/>
          <a:stretch/>
        </p:blipFill>
        <p:spPr>
          <a:xfrm>
            <a:off x="6592530" y="1107996"/>
            <a:ext cx="5599470" cy="5305792"/>
          </a:xfrm>
          <a:prstGeom prst="rect">
            <a:avLst/>
          </a:prstGeom>
        </p:spPr>
      </p:pic>
      <p:sp>
        <p:nvSpPr>
          <p:cNvPr id="7" name="TextBox 6">
            <a:extLst>
              <a:ext uri="{FF2B5EF4-FFF2-40B4-BE49-F238E27FC236}">
                <a16:creationId xmlns:a16="http://schemas.microsoft.com/office/drawing/2014/main" id="{2598B56B-8B57-7F90-DB8E-F12DE6DA517A}"/>
              </a:ext>
            </a:extLst>
          </p:cNvPr>
          <p:cNvSpPr txBox="1"/>
          <p:nvPr/>
        </p:nvSpPr>
        <p:spPr>
          <a:xfrm>
            <a:off x="0" y="744146"/>
            <a:ext cx="6592530" cy="5842497"/>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Fill out these fields</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Group</a:t>
            </a:r>
            <a:r>
              <a:rPr kumimoji="0" lang="en-US" altLang="en-US" sz="2800" b="0" i="0" u="none" strike="noStrike" cap="none" normalizeH="0" baseline="0" dirty="0">
                <a:ln>
                  <a:noFill/>
                </a:ln>
                <a:solidFill>
                  <a:schemeClr val="tx1"/>
                </a:solidFill>
                <a:effectLst/>
                <a:latin typeface="+mj-lt"/>
              </a:rPr>
              <a:t>: Select an existing one like Internet or </a:t>
            </a:r>
            <a:r>
              <a:rPr kumimoji="0" lang="en-US" altLang="en-US" sz="2800" b="0" i="0" u="none" strike="noStrike" cap="none" normalizeH="0" baseline="0" dirty="0" err="1">
                <a:ln>
                  <a:noFill/>
                </a:ln>
                <a:solidFill>
                  <a:schemeClr val="tx1"/>
                </a:solidFill>
                <a:effectLst/>
                <a:latin typeface="+mj-lt"/>
              </a:rPr>
              <a:t>eMail</a:t>
            </a:r>
            <a:r>
              <a:rPr kumimoji="0" lang="en-US" altLang="en-US" sz="2800" b="0" i="0" u="none" strike="noStrike" cap="none" normalizeH="0" baseline="0" dirty="0">
                <a:ln>
                  <a:noFill/>
                </a:ln>
                <a:solidFill>
                  <a:schemeClr val="tx1"/>
                </a:solidFill>
                <a:effectLst/>
                <a:latin typeface="+mj-lt"/>
              </a:rPr>
              <a:t>, or create a new one (e.g., </a:t>
            </a:r>
            <a:r>
              <a:rPr kumimoji="0" lang="en-US" altLang="en-US" sz="2800" b="1" i="0" u="none" strike="noStrike" cap="none" normalizeH="0" baseline="0" dirty="0">
                <a:ln>
                  <a:noFill/>
                </a:ln>
                <a:solidFill>
                  <a:schemeClr val="tx1"/>
                </a:solidFill>
                <a:effectLst/>
                <a:latin typeface="+mj-lt"/>
              </a:rPr>
              <a:t>Banking</a:t>
            </a:r>
            <a:r>
              <a:rPr kumimoji="0" lang="en-US" altLang="en-US" sz="2800" b="0" i="0" u="none" strike="noStrike" cap="none" normalizeH="0" baseline="0" dirty="0">
                <a:ln>
                  <a:noFill/>
                </a:ln>
                <a:solidFill>
                  <a:schemeClr val="tx1"/>
                </a:solidFill>
                <a:effectLst/>
                <a:latin typeface="+mj-lt"/>
              </a:rPr>
              <a:t>, </a:t>
            </a:r>
            <a:r>
              <a:rPr kumimoji="0" lang="en-US" altLang="en-US" sz="2800" b="1" i="0" u="none" strike="noStrike" cap="none" normalizeH="0" baseline="0" dirty="0">
                <a:ln>
                  <a:noFill/>
                </a:ln>
                <a:solidFill>
                  <a:schemeClr val="tx1"/>
                </a:solidFill>
                <a:effectLst/>
                <a:latin typeface="+mj-lt"/>
              </a:rPr>
              <a:t>Social</a:t>
            </a:r>
            <a:r>
              <a:rPr kumimoji="0" lang="en-US" altLang="en-US" sz="2800" b="0" i="0" u="none" strike="noStrike" cap="none" normalizeH="0" baseline="0" dirty="0">
                <a:ln>
                  <a:noFill/>
                </a:ln>
                <a:solidFill>
                  <a:schemeClr val="tx1"/>
                </a:solidFill>
                <a:effectLst/>
                <a:latin typeface="+mj-lt"/>
              </a:rPr>
              <a:t>, </a:t>
            </a:r>
            <a:r>
              <a:rPr kumimoji="0" lang="en-US" altLang="en-US" sz="2800" b="1" i="0" u="none" strike="noStrike" cap="none" normalizeH="0" baseline="0" dirty="0">
                <a:ln>
                  <a:noFill/>
                </a:ln>
                <a:solidFill>
                  <a:schemeClr val="tx1"/>
                </a:solidFill>
                <a:effectLst/>
                <a:latin typeface="+mj-lt"/>
              </a:rPr>
              <a:t>Work</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Title</a:t>
            </a:r>
            <a:r>
              <a:rPr kumimoji="0" lang="en-US" altLang="en-US" sz="2800" b="0" i="0" u="none" strike="noStrike" cap="none" normalizeH="0" baseline="0" dirty="0">
                <a:ln>
                  <a:noFill/>
                </a:ln>
                <a:solidFill>
                  <a:schemeClr val="tx1"/>
                </a:solidFill>
                <a:effectLst/>
                <a:latin typeface="+mj-lt"/>
              </a:rPr>
              <a:t>: Give a clear name (e.g., Gmail, Facebook, MyGov, ACU Student Portal).</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Username</a:t>
            </a:r>
            <a:r>
              <a:rPr kumimoji="0" lang="en-US" altLang="en-US" sz="2800" b="0" i="0" u="none" strike="noStrike" cap="none" normalizeH="0" baseline="0" dirty="0">
                <a:ln>
                  <a:noFill/>
                </a:ln>
                <a:solidFill>
                  <a:schemeClr val="tx1"/>
                </a:solidFill>
                <a:effectLst/>
                <a:latin typeface="+mj-lt"/>
              </a:rPr>
              <a:t>: Enter your login (e.g., student123@myacu.edu.au).</a:t>
            </a:r>
          </a:p>
        </p:txBody>
      </p:sp>
    </p:spTree>
    <p:extLst>
      <p:ext uri="{BB962C8B-B14F-4D97-AF65-F5344CB8AC3E}">
        <p14:creationId xmlns:p14="http://schemas.microsoft.com/office/powerpoint/2010/main" val="33686867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DACBE-DAEE-A4DB-C2C5-2EF0FFF8A32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9119516-98D0-2D12-8BC4-A7F1EBD7521C}"/>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pic>
        <p:nvPicPr>
          <p:cNvPr id="3" name="Picture 2">
            <a:extLst>
              <a:ext uri="{FF2B5EF4-FFF2-40B4-BE49-F238E27FC236}">
                <a16:creationId xmlns:a16="http://schemas.microsoft.com/office/drawing/2014/main" id="{38142555-2C26-C769-2945-7C7DE340EF65}"/>
              </a:ext>
            </a:extLst>
          </p:cNvPr>
          <p:cNvPicPr>
            <a:picLocks noChangeAspect="1"/>
          </p:cNvPicPr>
          <p:nvPr/>
        </p:nvPicPr>
        <p:blipFill>
          <a:blip r:embed="rId2"/>
          <a:srcRect l="32299" t="18065" r="33105" b="23656"/>
          <a:stretch/>
        </p:blipFill>
        <p:spPr>
          <a:xfrm>
            <a:off x="6592530" y="1107996"/>
            <a:ext cx="5599470" cy="5305792"/>
          </a:xfrm>
          <a:prstGeom prst="rect">
            <a:avLst/>
          </a:prstGeom>
        </p:spPr>
      </p:pic>
      <p:sp>
        <p:nvSpPr>
          <p:cNvPr id="7" name="TextBox 6">
            <a:extLst>
              <a:ext uri="{FF2B5EF4-FFF2-40B4-BE49-F238E27FC236}">
                <a16:creationId xmlns:a16="http://schemas.microsoft.com/office/drawing/2014/main" id="{0CF71D23-BBC8-3284-8852-716B0C62E7BD}"/>
              </a:ext>
            </a:extLst>
          </p:cNvPr>
          <p:cNvSpPr txBox="1"/>
          <p:nvPr/>
        </p:nvSpPr>
        <p:spPr>
          <a:xfrm>
            <a:off x="0" y="980120"/>
            <a:ext cx="6592530" cy="3903504"/>
          </a:xfrm>
          <a:prstGeom prst="rect">
            <a:avLst/>
          </a:prstGeom>
          <a:noFill/>
        </p:spPr>
        <p:txBody>
          <a:bodyPr wrap="square">
            <a:spAutoFit/>
          </a:bodyPr>
          <a:lstStyle/>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Password</a:t>
            </a:r>
            <a:r>
              <a:rPr kumimoji="0" lang="en-US" altLang="en-US" sz="2800" b="0" i="0" u="none" strike="noStrike" cap="none" normalizeH="0" baseline="0" dirty="0">
                <a:ln>
                  <a:noFill/>
                </a:ln>
                <a:solidFill>
                  <a:schemeClr val="tx1"/>
                </a:solidFill>
                <a:effectLst/>
                <a:latin typeface="+mj-lt"/>
              </a:rPr>
              <a:t>: Use a real or dummy strong password (we can click the icon to auto-generate one).</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URL</a:t>
            </a:r>
            <a:r>
              <a:rPr kumimoji="0" lang="en-US" altLang="en-US" sz="2800" b="0" i="0" u="none" strike="noStrike" cap="none" normalizeH="0" baseline="0" dirty="0">
                <a:ln>
                  <a:noFill/>
                </a:ln>
                <a:solidFill>
                  <a:schemeClr val="tx1"/>
                </a:solidFill>
                <a:effectLst/>
                <a:latin typeface="+mj-lt"/>
              </a:rPr>
              <a:t>: Copy-paste the login page (e.g., https://gmail.com).</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kumimoji="0" lang="en-US" altLang="en-US" sz="2800" b="1" i="0" u="none" strike="noStrike" cap="none" normalizeH="0" baseline="0" dirty="0">
                <a:ln>
                  <a:noFill/>
                </a:ln>
                <a:solidFill>
                  <a:schemeClr val="tx1"/>
                </a:solidFill>
                <a:effectLst/>
                <a:latin typeface="+mj-lt"/>
              </a:rPr>
              <a:t>Click OK</a:t>
            </a:r>
            <a:r>
              <a:rPr kumimoji="0" lang="en-US" altLang="en-US" sz="2800" b="0" i="0" u="none" strike="noStrike" cap="none" normalizeH="0" baseline="0" dirty="0">
                <a:ln>
                  <a:noFill/>
                </a:ln>
                <a:solidFill>
                  <a:schemeClr val="tx1"/>
                </a:solidFill>
                <a:effectLst/>
                <a:latin typeface="+mj-lt"/>
              </a:rPr>
              <a:t> to save the entry.</a:t>
            </a:r>
          </a:p>
        </p:txBody>
      </p:sp>
    </p:spTree>
    <p:extLst>
      <p:ext uri="{BB962C8B-B14F-4D97-AF65-F5344CB8AC3E}">
        <p14:creationId xmlns:p14="http://schemas.microsoft.com/office/powerpoint/2010/main" val="1988168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604B5-A639-F464-2623-45BE389CDF8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974EFB3-4C23-B5D4-5ACB-1A25B24A81B4}"/>
              </a:ext>
            </a:extLst>
          </p:cNvPr>
          <p:cNvSpPr txBox="1"/>
          <p:nvPr/>
        </p:nvSpPr>
        <p:spPr>
          <a:xfrm>
            <a:off x="0" y="-187154"/>
            <a:ext cx="12192000" cy="713272"/>
          </a:xfrm>
          <a:prstGeom prst="rect">
            <a:avLst/>
          </a:prstGeom>
          <a:noFill/>
        </p:spPr>
        <p:txBody>
          <a:bodyPr wrap="square">
            <a:spAutoFit/>
          </a:bodyPr>
          <a:lstStyle/>
          <a:p>
            <a:pPr>
              <a:lnSpc>
                <a:spcPct val="150000"/>
              </a:lnSpc>
              <a:buNone/>
            </a:pPr>
            <a:r>
              <a:rPr lang="en-US" sz="3000" b="1" dirty="0"/>
              <a:t>Part 1: Ethical and Theoretical Foundations</a:t>
            </a:r>
          </a:p>
        </p:txBody>
      </p:sp>
      <p:sp>
        <p:nvSpPr>
          <p:cNvPr id="4" name="TextBox 3">
            <a:extLst>
              <a:ext uri="{FF2B5EF4-FFF2-40B4-BE49-F238E27FC236}">
                <a16:creationId xmlns:a16="http://schemas.microsoft.com/office/drawing/2014/main" id="{C60FB3B8-56A1-AC91-3C76-A15647B7E8B7}"/>
              </a:ext>
            </a:extLst>
          </p:cNvPr>
          <p:cNvSpPr txBox="1"/>
          <p:nvPr/>
        </p:nvSpPr>
        <p:spPr>
          <a:xfrm>
            <a:off x="0" y="1068779"/>
            <a:ext cx="12192000" cy="4549835"/>
          </a:xfrm>
          <a:prstGeom prst="rect">
            <a:avLst/>
          </a:prstGeom>
          <a:noFill/>
        </p:spPr>
        <p:txBody>
          <a:bodyPr wrap="square">
            <a:spAutoFit/>
          </a:bodyPr>
          <a:lstStyle/>
          <a:p>
            <a:pPr>
              <a:lnSpc>
                <a:spcPct val="150000"/>
              </a:lnSpc>
              <a:buNone/>
            </a:pPr>
            <a:r>
              <a:rPr lang="en-US" sz="2800" b="1" dirty="0"/>
              <a:t>Goal:</a:t>
            </a:r>
          </a:p>
          <a:p>
            <a:pPr>
              <a:lnSpc>
                <a:spcPct val="150000"/>
              </a:lnSpc>
              <a:buNone/>
            </a:pPr>
            <a:r>
              <a:rPr lang="en-US" sz="2800" dirty="0"/>
              <a:t>To build an understanding of ethical considerations, data transmission, and protective technologies.</a:t>
            </a:r>
          </a:p>
          <a:p>
            <a:pPr>
              <a:lnSpc>
                <a:spcPct val="150000"/>
              </a:lnSpc>
              <a:buNone/>
            </a:pPr>
            <a:r>
              <a:rPr lang="en-US" sz="2800" b="1" dirty="0"/>
              <a:t>Theory Background:</a:t>
            </a:r>
          </a:p>
          <a:p>
            <a:pPr>
              <a:lnSpc>
                <a:spcPct val="150000"/>
              </a:lnSpc>
            </a:pPr>
            <a:r>
              <a:rPr lang="en-US" sz="2800" dirty="0"/>
              <a:t>Before we act, we need to understand the difference between what's </a:t>
            </a:r>
            <a:r>
              <a:rPr lang="en-US" sz="2800" b="1" dirty="0"/>
              <a:t>legal</a:t>
            </a:r>
            <a:r>
              <a:rPr lang="en-US" sz="2800" dirty="0"/>
              <a:t>, what's </a:t>
            </a:r>
            <a:r>
              <a:rPr lang="en-US" sz="2800" b="1" dirty="0"/>
              <a:t>ethical</a:t>
            </a:r>
            <a:r>
              <a:rPr lang="en-US" sz="2800" dirty="0"/>
              <a:t>, and what’s </a:t>
            </a:r>
            <a:r>
              <a:rPr lang="en-US" sz="2800" b="1" dirty="0"/>
              <a:t>technically possible</a:t>
            </a:r>
            <a:r>
              <a:rPr lang="en-US" sz="2800" dirty="0"/>
              <a:t>. This part of the lab gives you that grounding.</a:t>
            </a:r>
          </a:p>
        </p:txBody>
      </p:sp>
    </p:spTree>
    <p:extLst>
      <p:ext uri="{BB962C8B-B14F-4D97-AF65-F5344CB8AC3E}">
        <p14:creationId xmlns:p14="http://schemas.microsoft.com/office/powerpoint/2010/main" val="25581712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00F8D-4DD1-5AC8-F21B-7A0E7DD23DC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D0AB06D-3239-D5A5-BB12-E92BC1C24981}"/>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2B35A2F4-0D34-F342-8A27-987F794AA808}"/>
              </a:ext>
            </a:extLst>
          </p:cNvPr>
          <p:cNvSpPr txBox="1"/>
          <p:nvPr/>
        </p:nvSpPr>
        <p:spPr>
          <a:xfrm>
            <a:off x="0" y="980120"/>
            <a:ext cx="6592530"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Step 2: Save and Test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Save your database</a:t>
            </a:r>
            <a:r>
              <a:rPr kumimoji="0" lang="en-US" altLang="en-US" sz="2800" b="0" i="0" u="none" strike="noStrike" cap="none" normalizeH="0" baseline="0" dirty="0">
                <a:ln>
                  <a:noFill/>
                </a:ln>
                <a:solidFill>
                  <a:schemeClr val="tx1"/>
                </a:solidFill>
                <a:effectLst/>
                <a:latin typeface="+mj-lt"/>
              </a:rPr>
              <a:t>:</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File → Save As → name it as:</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Keivanian_ITEC614.kdbx </a:t>
            </a:r>
            <a:r>
              <a:rPr kumimoji="0" lang="en-US" altLang="en-US" sz="2800" b="0" i="1" u="none" strike="noStrike" cap="none" normalizeH="0" baseline="0" dirty="0">
                <a:ln>
                  <a:noFill/>
                </a:ln>
                <a:solidFill>
                  <a:schemeClr val="tx1"/>
                </a:solidFill>
                <a:effectLst/>
                <a:latin typeface="+mj-lt"/>
              </a:rPr>
              <a:t>(or your real last name)</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pic>
        <p:nvPicPr>
          <p:cNvPr id="5" name="Picture 4">
            <a:extLst>
              <a:ext uri="{FF2B5EF4-FFF2-40B4-BE49-F238E27FC236}">
                <a16:creationId xmlns:a16="http://schemas.microsoft.com/office/drawing/2014/main" id="{9B6F633E-A7B6-D5B1-DEA1-8B40EFB3685D}"/>
              </a:ext>
            </a:extLst>
          </p:cNvPr>
          <p:cNvPicPr>
            <a:picLocks noChangeAspect="1"/>
          </p:cNvPicPr>
          <p:nvPr/>
        </p:nvPicPr>
        <p:blipFill>
          <a:blip r:embed="rId2"/>
          <a:srcRect r="74476" b="53979"/>
          <a:stretch/>
        </p:blipFill>
        <p:spPr>
          <a:xfrm>
            <a:off x="6919191" y="1474840"/>
            <a:ext cx="5272809" cy="5347778"/>
          </a:xfrm>
          <a:prstGeom prst="rect">
            <a:avLst/>
          </a:prstGeom>
        </p:spPr>
      </p:pic>
    </p:spTree>
    <p:extLst>
      <p:ext uri="{BB962C8B-B14F-4D97-AF65-F5344CB8AC3E}">
        <p14:creationId xmlns:p14="http://schemas.microsoft.com/office/powerpoint/2010/main" val="22485226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52FA6-AD84-D370-8C5F-1F4A1375D6C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C72A095-239B-DC62-16D5-0E4C244AA6D5}"/>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2F74AF4E-9A6E-A8B2-852A-89CEE86BECD3}"/>
              </a:ext>
            </a:extLst>
          </p:cNvPr>
          <p:cNvSpPr txBox="1"/>
          <p:nvPr/>
        </p:nvSpPr>
        <p:spPr>
          <a:xfrm>
            <a:off x="0" y="980120"/>
            <a:ext cx="6592530"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Step 2: Save and Test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Save your database</a:t>
            </a:r>
            <a:r>
              <a:rPr kumimoji="0" lang="en-US" altLang="en-US" sz="2800" b="0" i="0" u="none" strike="noStrike" cap="none" normalizeH="0" baseline="0" dirty="0">
                <a:ln>
                  <a:noFill/>
                </a:ln>
                <a:solidFill>
                  <a:schemeClr val="tx1"/>
                </a:solidFill>
                <a:effectLst/>
                <a:latin typeface="+mj-lt"/>
              </a:rPr>
              <a:t>:</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File → Save As → name it as:</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Keivanian_ITEC614.kdbx </a:t>
            </a:r>
            <a:r>
              <a:rPr kumimoji="0" lang="en-US" altLang="en-US" sz="2800" b="0" i="1" u="none" strike="noStrike" cap="none" normalizeH="0" baseline="0" dirty="0">
                <a:ln>
                  <a:noFill/>
                </a:ln>
                <a:solidFill>
                  <a:schemeClr val="tx1"/>
                </a:solidFill>
                <a:effectLst/>
                <a:latin typeface="+mj-lt"/>
              </a:rPr>
              <a:t>(or your real last name)</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pic>
        <p:nvPicPr>
          <p:cNvPr id="5" name="Picture 4">
            <a:extLst>
              <a:ext uri="{FF2B5EF4-FFF2-40B4-BE49-F238E27FC236}">
                <a16:creationId xmlns:a16="http://schemas.microsoft.com/office/drawing/2014/main" id="{6D05BE4B-6C86-38C8-3763-03510192A5C1}"/>
              </a:ext>
            </a:extLst>
          </p:cNvPr>
          <p:cNvPicPr>
            <a:picLocks noChangeAspect="1"/>
          </p:cNvPicPr>
          <p:nvPr/>
        </p:nvPicPr>
        <p:blipFill>
          <a:blip r:embed="rId2"/>
          <a:srcRect r="74476" b="53979"/>
          <a:stretch/>
        </p:blipFill>
        <p:spPr>
          <a:xfrm>
            <a:off x="6919191" y="1474840"/>
            <a:ext cx="5272809" cy="5347778"/>
          </a:xfrm>
          <a:prstGeom prst="rect">
            <a:avLst/>
          </a:prstGeom>
        </p:spPr>
      </p:pic>
    </p:spTree>
    <p:extLst>
      <p:ext uri="{BB962C8B-B14F-4D97-AF65-F5344CB8AC3E}">
        <p14:creationId xmlns:p14="http://schemas.microsoft.com/office/powerpoint/2010/main" val="142919731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943DB-5696-3FAD-F31A-31CC6220F5F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4C76CEA-DE33-FB34-9421-009CC74C7362}"/>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4146B14B-5D6E-E11E-8CD1-61DA84BD7075}"/>
              </a:ext>
            </a:extLst>
          </p:cNvPr>
          <p:cNvSpPr txBox="1"/>
          <p:nvPr/>
        </p:nvSpPr>
        <p:spPr>
          <a:xfrm>
            <a:off x="0" y="980120"/>
            <a:ext cx="6592530"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Step 2: Save and Test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Save your database</a:t>
            </a:r>
            <a:r>
              <a:rPr kumimoji="0" lang="en-US" altLang="en-US" sz="2800" b="0" i="0" u="none" strike="noStrike" cap="none" normalizeH="0" baseline="0" dirty="0">
                <a:ln>
                  <a:noFill/>
                </a:ln>
                <a:solidFill>
                  <a:schemeClr val="tx1"/>
                </a:solidFill>
                <a:effectLst/>
                <a:latin typeface="+mj-lt"/>
              </a:rPr>
              <a:t>:</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File → Save As → name it as:</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Keivanian_ITEC614.kdbx </a:t>
            </a:r>
            <a:r>
              <a:rPr kumimoji="0" lang="en-US" altLang="en-US" sz="2800" b="0" i="1" u="none" strike="noStrike" cap="none" normalizeH="0" baseline="0" dirty="0">
                <a:ln>
                  <a:noFill/>
                </a:ln>
                <a:solidFill>
                  <a:schemeClr val="tx1"/>
                </a:solidFill>
                <a:effectLst/>
                <a:latin typeface="+mj-lt"/>
              </a:rPr>
              <a:t>(or your real last name)</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pic>
        <p:nvPicPr>
          <p:cNvPr id="3" name="Picture 2">
            <a:extLst>
              <a:ext uri="{FF2B5EF4-FFF2-40B4-BE49-F238E27FC236}">
                <a16:creationId xmlns:a16="http://schemas.microsoft.com/office/drawing/2014/main" id="{9FD3A288-5CF8-A9D4-80CB-2BB650D13111}"/>
              </a:ext>
            </a:extLst>
          </p:cNvPr>
          <p:cNvPicPr>
            <a:picLocks noChangeAspect="1"/>
          </p:cNvPicPr>
          <p:nvPr/>
        </p:nvPicPr>
        <p:blipFill>
          <a:blip r:embed="rId2"/>
          <a:srcRect r="50000" b="39570"/>
          <a:stretch/>
        </p:blipFill>
        <p:spPr>
          <a:xfrm>
            <a:off x="6238568" y="1356851"/>
            <a:ext cx="6096000" cy="4144297"/>
          </a:xfrm>
          <a:prstGeom prst="rect">
            <a:avLst/>
          </a:prstGeom>
        </p:spPr>
      </p:pic>
    </p:spTree>
    <p:extLst>
      <p:ext uri="{BB962C8B-B14F-4D97-AF65-F5344CB8AC3E}">
        <p14:creationId xmlns:p14="http://schemas.microsoft.com/office/powerpoint/2010/main" val="10098857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261F1-87A2-B53F-B904-B46CAF296EC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308A834-90F3-087F-81D2-8DDB0C75888A}"/>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7F3F1030-B758-EE24-7855-D315925B6537}"/>
              </a:ext>
            </a:extLst>
          </p:cNvPr>
          <p:cNvSpPr txBox="1"/>
          <p:nvPr/>
        </p:nvSpPr>
        <p:spPr>
          <a:xfrm>
            <a:off x="0" y="980120"/>
            <a:ext cx="6592530" cy="2610843"/>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pic>
        <p:nvPicPr>
          <p:cNvPr id="4" name="Picture 3">
            <a:extLst>
              <a:ext uri="{FF2B5EF4-FFF2-40B4-BE49-F238E27FC236}">
                <a16:creationId xmlns:a16="http://schemas.microsoft.com/office/drawing/2014/main" id="{9D5DF9D6-7D98-6075-4965-5974BC50B5A8}"/>
              </a:ext>
            </a:extLst>
          </p:cNvPr>
          <p:cNvPicPr>
            <a:picLocks noChangeAspect="1"/>
          </p:cNvPicPr>
          <p:nvPr/>
        </p:nvPicPr>
        <p:blipFill>
          <a:blip r:embed="rId2"/>
          <a:srcRect b="73548"/>
          <a:stretch/>
        </p:blipFill>
        <p:spPr>
          <a:xfrm>
            <a:off x="0" y="3716593"/>
            <a:ext cx="12192000" cy="1814052"/>
          </a:xfrm>
          <a:prstGeom prst="rect">
            <a:avLst/>
          </a:prstGeom>
        </p:spPr>
      </p:pic>
      <p:sp>
        <p:nvSpPr>
          <p:cNvPr id="5" name="Rectangle: Rounded Corners 4">
            <a:extLst>
              <a:ext uri="{FF2B5EF4-FFF2-40B4-BE49-F238E27FC236}">
                <a16:creationId xmlns:a16="http://schemas.microsoft.com/office/drawing/2014/main" id="{DD8279F0-9020-E0C5-0A87-5EE89D49C83F}"/>
              </a:ext>
            </a:extLst>
          </p:cNvPr>
          <p:cNvSpPr/>
          <p:nvPr/>
        </p:nvSpPr>
        <p:spPr>
          <a:xfrm>
            <a:off x="11503742" y="3620459"/>
            <a:ext cx="688258" cy="3468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233897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7237A-1B5D-5756-1E6A-21F9C50483F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7313180-669F-3667-79DD-338E0AAE6717}"/>
              </a:ext>
            </a:extLst>
          </p:cNvPr>
          <p:cNvPicPr>
            <a:picLocks noChangeAspect="1"/>
          </p:cNvPicPr>
          <p:nvPr/>
        </p:nvPicPr>
        <p:blipFill>
          <a:blip r:embed="rId2"/>
          <a:srcRect r="34677" b="32473"/>
          <a:stretch/>
        </p:blipFill>
        <p:spPr>
          <a:xfrm>
            <a:off x="6282813" y="3421916"/>
            <a:ext cx="5909187" cy="3436083"/>
          </a:xfrm>
          <a:prstGeom prst="rect">
            <a:avLst/>
          </a:prstGeom>
        </p:spPr>
      </p:pic>
      <p:sp>
        <p:nvSpPr>
          <p:cNvPr id="6" name="TextBox 5">
            <a:extLst>
              <a:ext uri="{FF2B5EF4-FFF2-40B4-BE49-F238E27FC236}">
                <a16:creationId xmlns:a16="http://schemas.microsoft.com/office/drawing/2014/main" id="{E582C0BC-9C4C-C53A-9125-45DF4335B07B}"/>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CFABF0DF-7136-B492-FBFD-450ABB29AA4C}"/>
              </a:ext>
            </a:extLst>
          </p:cNvPr>
          <p:cNvSpPr txBox="1"/>
          <p:nvPr/>
        </p:nvSpPr>
        <p:spPr>
          <a:xfrm>
            <a:off x="0" y="980120"/>
            <a:ext cx="6592530" cy="2610843"/>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sp>
        <p:nvSpPr>
          <p:cNvPr id="5" name="Rectangle: Rounded Corners 4">
            <a:extLst>
              <a:ext uri="{FF2B5EF4-FFF2-40B4-BE49-F238E27FC236}">
                <a16:creationId xmlns:a16="http://schemas.microsoft.com/office/drawing/2014/main" id="{19F01235-7F9B-2C33-1BA7-36CCBE798C8F}"/>
              </a:ext>
            </a:extLst>
          </p:cNvPr>
          <p:cNvSpPr/>
          <p:nvPr/>
        </p:nvSpPr>
        <p:spPr>
          <a:xfrm>
            <a:off x="9807677" y="5581995"/>
            <a:ext cx="688258" cy="346856"/>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457647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62CF3-C94B-0C8A-C857-8F72C827E15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28A8354-1842-D53A-D031-63616B13F01B}"/>
              </a:ext>
            </a:extLst>
          </p:cNvPr>
          <p:cNvPicPr>
            <a:picLocks noChangeAspect="1"/>
          </p:cNvPicPr>
          <p:nvPr/>
        </p:nvPicPr>
        <p:blipFill>
          <a:blip r:embed="rId2"/>
          <a:srcRect l="35927" t="33333" r="35283" b="39355"/>
          <a:stretch/>
        </p:blipFill>
        <p:spPr>
          <a:xfrm>
            <a:off x="5928852" y="3515901"/>
            <a:ext cx="6263148" cy="3342100"/>
          </a:xfrm>
          <a:prstGeom prst="rect">
            <a:avLst/>
          </a:prstGeom>
        </p:spPr>
      </p:pic>
      <p:sp>
        <p:nvSpPr>
          <p:cNvPr id="6" name="TextBox 5">
            <a:extLst>
              <a:ext uri="{FF2B5EF4-FFF2-40B4-BE49-F238E27FC236}">
                <a16:creationId xmlns:a16="http://schemas.microsoft.com/office/drawing/2014/main" id="{15513251-93C2-B19E-4FFD-917B12FFBFD6}"/>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7" name="TextBox 6">
            <a:extLst>
              <a:ext uri="{FF2B5EF4-FFF2-40B4-BE49-F238E27FC236}">
                <a16:creationId xmlns:a16="http://schemas.microsoft.com/office/drawing/2014/main" id="{84940FA3-BA42-5295-BCC8-5AFAFEBF0389}"/>
              </a:ext>
            </a:extLst>
          </p:cNvPr>
          <p:cNvSpPr txBox="1"/>
          <p:nvPr/>
        </p:nvSpPr>
        <p:spPr>
          <a:xfrm>
            <a:off x="0" y="980120"/>
            <a:ext cx="6592530" cy="2610843"/>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Close KeePass</a:t>
            </a:r>
            <a:r>
              <a:rPr kumimoji="0" lang="en-US" altLang="en-US" sz="2800" b="0" i="0" u="none" strike="noStrike" cap="none" normalizeH="0" baseline="0" dirty="0">
                <a:ln>
                  <a:noFill/>
                </a:ln>
                <a:solidFill>
                  <a:schemeClr val="tx1"/>
                </a:solidFill>
                <a:effectLst/>
                <a:latin typeface="+mj-lt"/>
              </a:rPr>
              <a:t> completely.</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Reopen KeePass</a:t>
            </a:r>
            <a:r>
              <a:rPr kumimoji="0" lang="en-US" altLang="en-US" sz="2800" b="0" i="0" u="none" strike="noStrike" cap="none" normalizeH="0" baseline="0" dirty="0">
                <a:ln>
                  <a:noFill/>
                </a:ln>
                <a:solidFill>
                  <a:schemeClr val="tx1"/>
                </a:solidFill>
                <a:effectLst/>
                <a:latin typeface="+mj-lt"/>
              </a:rPr>
              <a:t>, enter your </a:t>
            </a:r>
            <a:r>
              <a:rPr kumimoji="0" lang="en-US" altLang="en-US" sz="2800" b="1" i="0" u="none" strike="noStrike" cap="none" normalizeH="0" baseline="0" dirty="0">
                <a:ln>
                  <a:noFill/>
                </a:ln>
                <a:solidFill>
                  <a:schemeClr val="tx1"/>
                </a:solidFill>
                <a:effectLst/>
                <a:latin typeface="+mj-lt"/>
              </a:rPr>
              <a:t>master password</a:t>
            </a:r>
            <a:r>
              <a:rPr kumimoji="0" lang="en-US" altLang="en-US" sz="2800" b="0" i="0" u="none" strike="noStrike" cap="none" normalizeH="0" baseline="0" dirty="0">
                <a:ln>
                  <a:noFill/>
                </a:ln>
                <a:solidFill>
                  <a:schemeClr val="tx1"/>
                </a:solidFill>
                <a:effectLst/>
                <a:latin typeface="+mj-lt"/>
              </a:rPr>
              <a:t> (e.g., F$k99_2025@!), and </a:t>
            </a:r>
            <a:r>
              <a:rPr kumimoji="0" lang="en-US" altLang="en-US" sz="2800" b="1" i="0" u="none" strike="noStrike" cap="none" normalizeH="0" baseline="0" dirty="0">
                <a:ln>
                  <a:noFill/>
                </a:ln>
                <a:solidFill>
                  <a:schemeClr val="tx1"/>
                </a:solidFill>
                <a:effectLst/>
                <a:latin typeface="+mj-lt"/>
              </a:rPr>
              <a:t>verify that your saved entries are there</a:t>
            </a:r>
            <a:r>
              <a:rPr lang="en-US" altLang="en-US" sz="2800" dirty="0">
                <a:latin typeface="+mj-lt"/>
              </a:rPr>
              <a:t>.</a:t>
            </a:r>
            <a:endParaRPr kumimoji="0" lang="en-US" altLang="en-US" sz="2800" b="0" i="0" u="none" strike="noStrike" cap="none" normalizeH="0" baseline="0" dirty="0">
              <a:ln>
                <a:noFill/>
              </a:ln>
              <a:solidFill>
                <a:schemeClr val="tx1"/>
              </a:solidFill>
              <a:effectLst/>
              <a:latin typeface="+mj-lt"/>
            </a:endParaRPr>
          </a:p>
        </p:txBody>
      </p:sp>
      <p:sp>
        <p:nvSpPr>
          <p:cNvPr id="5" name="Rectangle: Rounded Corners 4">
            <a:extLst>
              <a:ext uri="{FF2B5EF4-FFF2-40B4-BE49-F238E27FC236}">
                <a16:creationId xmlns:a16="http://schemas.microsoft.com/office/drawing/2014/main" id="{523010A2-8E0F-90ED-E488-C7EC528767BA}"/>
              </a:ext>
            </a:extLst>
          </p:cNvPr>
          <p:cNvSpPr/>
          <p:nvPr/>
        </p:nvSpPr>
        <p:spPr>
          <a:xfrm>
            <a:off x="9571702" y="6289917"/>
            <a:ext cx="1165123" cy="332109"/>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274546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579B0-C25B-9544-C76D-8B322BE7E33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A9661DE-C922-0F44-DD76-D113E17D0BB3}"/>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57140550-6C25-4340-BF2C-094941CFDE3C}"/>
              </a:ext>
            </a:extLst>
          </p:cNvPr>
          <p:cNvSpPr txBox="1"/>
          <p:nvPr/>
        </p:nvSpPr>
        <p:spPr>
          <a:xfrm>
            <a:off x="0" y="738664"/>
            <a:ext cx="12192000" cy="3903504"/>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Save your database: File → Save As → [</a:t>
            </a:r>
            <a:r>
              <a:rPr kumimoji="0" lang="en-US" altLang="en-US" sz="2800" b="0" i="0" u="none" strike="noStrike" cap="none" normalizeH="0" baseline="0" dirty="0" err="1">
                <a:ln>
                  <a:noFill/>
                </a:ln>
                <a:solidFill>
                  <a:schemeClr val="tx1"/>
                </a:solidFill>
                <a:effectLst/>
                <a:latin typeface="+mj-lt"/>
              </a:rPr>
              <a:t>YourLastName</a:t>
            </a:r>
            <a:r>
              <a:rPr kumimoji="0" lang="en-US" altLang="en-US" sz="2800" b="0" i="0" u="none" strike="noStrike" cap="none" normalizeH="0" baseline="0" dirty="0">
                <a:ln>
                  <a:noFill/>
                </a:ln>
                <a:solidFill>
                  <a:schemeClr val="tx1"/>
                </a:solidFill>
                <a:effectLst/>
                <a:latin typeface="+mj-lt"/>
              </a:rPr>
              <a:t>].</a:t>
            </a:r>
            <a:r>
              <a:rPr kumimoji="0" lang="en-US" altLang="en-US" sz="2800" b="0" i="0" u="none" strike="noStrike" cap="none" normalizeH="0" baseline="0" dirty="0" err="1">
                <a:ln>
                  <a:noFill/>
                </a:ln>
                <a:solidFill>
                  <a:schemeClr val="tx1"/>
                </a:solidFill>
                <a:effectLst/>
                <a:latin typeface="+mj-lt"/>
              </a:rPr>
              <a:t>kdbx</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Close KeePass and reopen it to test.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Mini Reflection:</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List 3 benefits of using KeePass</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List 3 limitations or risks</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Suggest 1 improvement idea</a:t>
            </a:r>
          </a:p>
        </p:txBody>
      </p:sp>
    </p:spTree>
    <p:extLst>
      <p:ext uri="{BB962C8B-B14F-4D97-AF65-F5344CB8AC3E}">
        <p14:creationId xmlns:p14="http://schemas.microsoft.com/office/powerpoint/2010/main" val="14746938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ED0B6-C36F-C4FB-AF54-3AD1351812E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C470C31-AE37-D983-778E-A94193839785}"/>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295B8917-324C-5EB7-4DC8-5081E9DA96DF}"/>
              </a:ext>
            </a:extLst>
          </p:cNvPr>
          <p:cNvSpPr txBox="1"/>
          <p:nvPr/>
        </p:nvSpPr>
        <p:spPr>
          <a:xfrm>
            <a:off x="0" y="738664"/>
            <a:ext cx="12192000" cy="3903504"/>
          </a:xfrm>
          <a:prstGeom prst="rect">
            <a:avLst/>
          </a:prstGeom>
          <a:noFill/>
        </p:spPr>
        <p:txBody>
          <a:bodyPr wrap="square">
            <a:spAutoFit/>
          </a:bodyPr>
          <a:lstStyle/>
          <a:p>
            <a:pPr>
              <a:lnSpc>
                <a:spcPct val="150000"/>
              </a:lnSpc>
              <a:buNone/>
            </a:pPr>
            <a:r>
              <a:rPr lang="en-US" sz="2800" dirty="0"/>
              <a:t>Now that you've completed the KeePass lab, write your </a:t>
            </a:r>
            <a:r>
              <a:rPr lang="en-US" sz="2800" b="1" dirty="0"/>
              <a:t>own response</a:t>
            </a:r>
            <a:r>
              <a:rPr lang="en-US" sz="2800" dirty="0"/>
              <a:t> to the following:</a:t>
            </a:r>
          </a:p>
          <a:p>
            <a:pPr marL="914400" lvl="1" indent="-457200">
              <a:lnSpc>
                <a:spcPct val="150000"/>
              </a:lnSpc>
              <a:buFont typeface="Arial" panose="020B0604020202020204" pitchFamily="34" charset="0"/>
              <a:buChar char="•"/>
            </a:pPr>
            <a:r>
              <a:rPr lang="en-US" sz="2800" b="1" dirty="0"/>
              <a:t>List three benefits</a:t>
            </a:r>
            <a:r>
              <a:rPr lang="en-US" sz="2800" dirty="0"/>
              <a:t> of using KeePass or any similar password manager.</a:t>
            </a:r>
          </a:p>
          <a:p>
            <a:pPr marL="914400" lvl="1" indent="-457200">
              <a:lnSpc>
                <a:spcPct val="150000"/>
              </a:lnSpc>
              <a:buFont typeface="Arial" panose="020B0604020202020204" pitchFamily="34" charset="0"/>
              <a:buChar char="•"/>
            </a:pPr>
            <a:r>
              <a:rPr lang="en-US" sz="2800" b="1" dirty="0"/>
              <a:t>List three limitations or risks</a:t>
            </a:r>
            <a:r>
              <a:rPr lang="en-US" sz="2800" dirty="0"/>
              <a:t>.</a:t>
            </a:r>
          </a:p>
          <a:p>
            <a:pPr marL="914400" lvl="1" indent="-457200">
              <a:lnSpc>
                <a:spcPct val="150000"/>
              </a:lnSpc>
              <a:buFont typeface="Arial" panose="020B0604020202020204" pitchFamily="34" charset="0"/>
              <a:buChar char="•"/>
            </a:pPr>
            <a:r>
              <a:rPr lang="en-US" sz="2800" b="1" dirty="0"/>
              <a:t>Suggest one improvement or feature</a:t>
            </a:r>
            <a:r>
              <a:rPr lang="en-US" sz="2800" dirty="0"/>
              <a:t> that could enhance KeePass or make it more secure.</a:t>
            </a:r>
          </a:p>
        </p:txBody>
      </p:sp>
    </p:spTree>
    <p:extLst>
      <p:ext uri="{BB962C8B-B14F-4D97-AF65-F5344CB8AC3E}">
        <p14:creationId xmlns:p14="http://schemas.microsoft.com/office/powerpoint/2010/main" val="17087901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9F42BB-F9B9-1048-052D-7B60D878D5F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E853AE8-7250-7537-ADB7-81574BFF1B0B}"/>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78109EB8-26E5-B976-4377-CA4494E6D605}"/>
              </a:ext>
            </a:extLst>
          </p:cNvPr>
          <p:cNvSpPr txBox="1"/>
          <p:nvPr/>
        </p:nvSpPr>
        <p:spPr>
          <a:xfrm>
            <a:off x="0" y="2316741"/>
            <a:ext cx="12192000" cy="1318181"/>
          </a:xfrm>
          <a:prstGeom prst="rect">
            <a:avLst/>
          </a:prstGeom>
          <a:noFill/>
        </p:spPr>
        <p:txBody>
          <a:bodyPr wrap="square">
            <a:spAutoFit/>
          </a:bodyPr>
          <a:lstStyle/>
          <a:p>
            <a:pPr>
              <a:lnSpc>
                <a:spcPct val="150000"/>
              </a:lnSpc>
              <a:buNone/>
            </a:pPr>
            <a:r>
              <a:rPr lang="en-US" sz="2800" dirty="0"/>
              <a:t>You may refer to the lecture or lab guide but must use </a:t>
            </a:r>
            <a:r>
              <a:rPr lang="en-US" sz="2800" b="1" dirty="0"/>
              <a:t>your own words</a:t>
            </a:r>
            <a:r>
              <a:rPr lang="en-US" sz="2800" dirty="0"/>
              <a:t>. This is part of your individual learning reflection and will be assessed.</a:t>
            </a:r>
          </a:p>
        </p:txBody>
      </p:sp>
    </p:spTree>
    <p:extLst>
      <p:ext uri="{BB962C8B-B14F-4D97-AF65-F5344CB8AC3E}">
        <p14:creationId xmlns:p14="http://schemas.microsoft.com/office/powerpoint/2010/main" val="6299283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C7DFD4-8C5A-AB8E-37F6-4CF1E3A8871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06D2B8F-4265-DC76-6174-C219DEF6E76C}"/>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2" name="Rectangle 1">
            <a:extLst>
              <a:ext uri="{FF2B5EF4-FFF2-40B4-BE49-F238E27FC236}">
                <a16:creationId xmlns:a16="http://schemas.microsoft.com/office/drawing/2014/main" id="{61AA6E7F-A1D1-A436-A777-6E1AC2E674BA}"/>
              </a:ext>
            </a:extLst>
          </p:cNvPr>
          <p:cNvSpPr>
            <a:spLocks noChangeArrowheads="1"/>
          </p:cNvSpPr>
          <p:nvPr/>
        </p:nvSpPr>
        <p:spPr bwMode="auto">
          <a:xfrm>
            <a:off x="0" y="1445215"/>
            <a:ext cx="8775287"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One Benefit and one Limitation:</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Three Benefits of Using KeePass</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Uses AES-256 encryption to protect data.</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You ?</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Three Limitations or Risks</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If .</a:t>
            </a:r>
            <a:r>
              <a:rPr kumimoji="0" lang="en-US" altLang="en-US" sz="2800" b="0" i="0" u="none" strike="noStrike" cap="none" normalizeH="0" baseline="0" dirty="0" err="1">
                <a:ln>
                  <a:noFill/>
                </a:ln>
                <a:solidFill>
                  <a:schemeClr val="tx1"/>
                </a:solidFill>
                <a:effectLst/>
                <a:latin typeface="+mj-lt"/>
              </a:rPr>
              <a:t>kdbx</a:t>
            </a:r>
            <a:r>
              <a:rPr kumimoji="0" lang="en-US" altLang="en-US" sz="2800" b="0" i="0" u="none" strike="noStrike" cap="none" normalizeH="0" baseline="0" dirty="0">
                <a:ln>
                  <a:noFill/>
                </a:ln>
                <a:solidFill>
                  <a:schemeClr val="tx1"/>
                </a:solidFill>
                <a:effectLst/>
                <a:latin typeface="+mj-lt"/>
              </a:rPr>
              <a:t> file is deleted or corrupted, data may be lost.</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You ?</a:t>
            </a:r>
          </a:p>
        </p:txBody>
      </p:sp>
    </p:spTree>
    <p:extLst>
      <p:ext uri="{BB962C8B-B14F-4D97-AF65-F5344CB8AC3E}">
        <p14:creationId xmlns:p14="http://schemas.microsoft.com/office/powerpoint/2010/main" val="3413822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E929C0-A31A-E827-9E38-C8A250BBA33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B73D97B-AFF0-0995-15E0-41291F6B9F0F}"/>
              </a:ext>
            </a:extLst>
          </p:cNvPr>
          <p:cNvSpPr txBox="1"/>
          <p:nvPr/>
        </p:nvSpPr>
        <p:spPr>
          <a:xfrm>
            <a:off x="0" y="-187154"/>
            <a:ext cx="12192000" cy="713272"/>
          </a:xfrm>
          <a:prstGeom prst="rect">
            <a:avLst/>
          </a:prstGeom>
          <a:noFill/>
        </p:spPr>
        <p:txBody>
          <a:bodyPr wrap="square">
            <a:spAutoFit/>
          </a:bodyPr>
          <a:lstStyle/>
          <a:p>
            <a:pPr>
              <a:lnSpc>
                <a:spcPct val="150000"/>
              </a:lnSpc>
              <a:buNone/>
            </a:pPr>
            <a:r>
              <a:rPr lang="en-US" sz="3000" b="1" dirty="0"/>
              <a:t>Part 1: Ethical and Theoretical Foundations</a:t>
            </a:r>
          </a:p>
        </p:txBody>
      </p:sp>
      <p:sp>
        <p:nvSpPr>
          <p:cNvPr id="4" name="TextBox 3">
            <a:extLst>
              <a:ext uri="{FF2B5EF4-FFF2-40B4-BE49-F238E27FC236}">
                <a16:creationId xmlns:a16="http://schemas.microsoft.com/office/drawing/2014/main" id="{DFC7D20D-9BB8-CB4C-C89D-0DDA1E87DF16}"/>
              </a:ext>
            </a:extLst>
          </p:cNvPr>
          <p:cNvSpPr txBox="1"/>
          <p:nvPr/>
        </p:nvSpPr>
        <p:spPr>
          <a:xfrm>
            <a:off x="0" y="1015503"/>
            <a:ext cx="12192000" cy="5842497"/>
          </a:xfrm>
          <a:prstGeom prst="rect">
            <a:avLst/>
          </a:prstGeom>
          <a:noFill/>
        </p:spPr>
        <p:txBody>
          <a:bodyPr wrap="square">
            <a:spAutoFit/>
          </a:bodyPr>
          <a:lstStyle/>
          <a:p>
            <a:pPr>
              <a:lnSpc>
                <a:spcPct val="150000"/>
              </a:lnSpc>
              <a:buNone/>
            </a:pPr>
            <a:r>
              <a:rPr lang="en-US" sz="2800" b="1" dirty="0"/>
              <a:t>Step-by-Step Instructions:</a:t>
            </a:r>
          </a:p>
          <a:p>
            <a:pPr marL="514350" indent="-514350">
              <a:lnSpc>
                <a:spcPct val="150000"/>
              </a:lnSpc>
              <a:buFont typeface="+mj-lt"/>
              <a:buAutoNum type="arabicPeriod"/>
            </a:pPr>
            <a:r>
              <a:rPr lang="en-US" sz="2800" dirty="0"/>
              <a:t>Open a Word document or your lab notebook.</a:t>
            </a:r>
          </a:p>
          <a:p>
            <a:pPr marL="514350" indent="-514350">
              <a:lnSpc>
                <a:spcPct val="150000"/>
              </a:lnSpc>
              <a:buFont typeface="+mj-lt"/>
              <a:buAutoNum type="arabicPeriod"/>
            </a:pPr>
            <a:r>
              <a:rPr lang="en-US" sz="2800" dirty="0"/>
              <a:t>Answer the following questions in short paragraphs (4-6 sentences each):</a:t>
            </a:r>
          </a:p>
          <a:p>
            <a:pPr marL="914400" lvl="1" indent="-457200">
              <a:lnSpc>
                <a:spcPct val="150000"/>
              </a:lnSpc>
              <a:buFont typeface="Arial" panose="020B0604020202020204" pitchFamily="34" charset="0"/>
              <a:buChar char="•"/>
            </a:pPr>
            <a:r>
              <a:rPr lang="en-US" sz="2800" dirty="0"/>
              <a:t>Difference between law and ethics</a:t>
            </a:r>
          </a:p>
          <a:p>
            <a:pPr marL="914400" lvl="1" indent="-457200">
              <a:lnSpc>
                <a:spcPct val="150000"/>
              </a:lnSpc>
              <a:buFont typeface="Arial" panose="020B0604020202020204" pitchFamily="34" charset="0"/>
              <a:buChar char="•"/>
            </a:pPr>
            <a:r>
              <a:rPr lang="en-US" sz="2800" dirty="0"/>
              <a:t>Cultural impacts on ethics</a:t>
            </a:r>
          </a:p>
          <a:p>
            <a:pPr marL="914400" lvl="1" indent="-457200">
              <a:lnSpc>
                <a:spcPct val="150000"/>
              </a:lnSpc>
              <a:buFont typeface="Arial" panose="020B0604020202020204" pitchFamily="34" charset="0"/>
              <a:buChar char="•"/>
            </a:pPr>
            <a:r>
              <a:rPr lang="en-US" sz="2800" dirty="0"/>
              <a:t>Most common IP violations</a:t>
            </a:r>
          </a:p>
          <a:p>
            <a:pPr marL="914400" lvl="1" indent="-457200">
              <a:lnSpc>
                <a:spcPct val="150000"/>
              </a:lnSpc>
              <a:buFont typeface="Arial" panose="020B0604020202020204" pitchFamily="34" charset="0"/>
              <a:buChar char="•"/>
            </a:pPr>
            <a:r>
              <a:rPr lang="en-US" sz="2800" dirty="0"/>
              <a:t>5 data transmission methods (e.g., Wi-Fi, Bluetooth)</a:t>
            </a:r>
          </a:p>
          <a:p>
            <a:pPr marL="914400" lvl="1" indent="-457200">
              <a:lnSpc>
                <a:spcPct val="150000"/>
              </a:lnSpc>
              <a:buFont typeface="Arial" panose="020B0604020202020204" pitchFamily="34" charset="0"/>
              <a:buChar char="•"/>
            </a:pPr>
            <a:r>
              <a:rPr lang="en-US" sz="2800" dirty="0"/>
              <a:t>3 network-based countermeasures (e.g., firewalls, IDS)</a:t>
            </a:r>
          </a:p>
          <a:p>
            <a:pPr marL="914400" lvl="1" indent="-457200">
              <a:lnSpc>
                <a:spcPct val="150000"/>
              </a:lnSpc>
              <a:buFont typeface="Arial" panose="020B0604020202020204" pitchFamily="34" charset="0"/>
              <a:buChar char="•"/>
            </a:pPr>
            <a:r>
              <a:rPr lang="en-US" sz="2800" dirty="0"/>
              <a:t>Explain the ISO model (focus on its 7 layers and goals)</a:t>
            </a:r>
          </a:p>
        </p:txBody>
      </p:sp>
    </p:spTree>
    <p:extLst>
      <p:ext uri="{BB962C8B-B14F-4D97-AF65-F5344CB8AC3E}">
        <p14:creationId xmlns:p14="http://schemas.microsoft.com/office/powerpoint/2010/main" val="20520229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4FE42-48BE-2FFA-62E3-BC05FC3CF64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B01719F-8905-0930-CEB6-753D747F8D2F}"/>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2" name="Rectangle 1">
            <a:extLst>
              <a:ext uri="{FF2B5EF4-FFF2-40B4-BE49-F238E27FC236}">
                <a16:creationId xmlns:a16="http://schemas.microsoft.com/office/drawing/2014/main" id="{7F8CDE9D-5F98-C870-8BD5-188CCB42A2C1}"/>
              </a:ext>
            </a:extLst>
          </p:cNvPr>
          <p:cNvSpPr>
            <a:spLocks noChangeArrowheads="1"/>
          </p:cNvSpPr>
          <p:nvPr/>
        </p:nvSpPr>
        <p:spPr bwMode="auto">
          <a:xfrm>
            <a:off x="0" y="2113408"/>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You may now add more entries (e.g., MyGov, LinkedIn, or Uni accounts), or leave it at one entry depending on lab requirements. Don’t forget to save (File &gt; Save) before closing KeePass.</a:t>
            </a:r>
          </a:p>
        </p:txBody>
      </p:sp>
    </p:spTree>
    <p:extLst>
      <p:ext uri="{BB962C8B-B14F-4D97-AF65-F5344CB8AC3E}">
        <p14:creationId xmlns:p14="http://schemas.microsoft.com/office/powerpoint/2010/main" val="12974595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F8E46-DCB3-B32B-BC73-5C265D5CCAE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8CBB5CD-6223-ECEA-2196-E0A93D000ABF}"/>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2" name="Rectangle 1">
            <a:extLst>
              <a:ext uri="{FF2B5EF4-FFF2-40B4-BE49-F238E27FC236}">
                <a16:creationId xmlns:a16="http://schemas.microsoft.com/office/drawing/2014/main" id="{DF0BE522-0471-A7AD-0351-FFECC51E7B33}"/>
              </a:ext>
            </a:extLst>
          </p:cNvPr>
          <p:cNvSpPr>
            <a:spLocks noChangeArrowheads="1"/>
          </p:cNvSpPr>
          <p:nvPr/>
        </p:nvSpPr>
        <p:spPr bwMode="auto">
          <a:xfrm>
            <a:off x="0" y="1790242"/>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en-US" sz="2800" dirty="0"/>
              <a:t>You’ve created your database and added an entry — great job! But being a cyber-aware user isn’t just about tools. It’s about understanding why we use them, their pros and cons, and how to improve them. So, reflect on it and show what you’ve learned.</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2683347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A76FC5-8FFA-6EB1-2E62-426F3E1026A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39FCC93-4220-AF06-DC3A-800B85220D27}"/>
              </a:ext>
            </a:extLst>
          </p:cNvPr>
          <p:cNvSpPr txBox="1"/>
          <p:nvPr/>
        </p:nvSpPr>
        <p:spPr>
          <a:xfrm>
            <a:off x="0" y="0"/>
            <a:ext cx="12192000" cy="553998"/>
          </a:xfrm>
          <a:prstGeom prst="rect">
            <a:avLst/>
          </a:prstGeom>
          <a:noFill/>
        </p:spPr>
        <p:txBody>
          <a:bodyPr wrap="square">
            <a:spAutoFit/>
          </a:bodyPr>
          <a:lstStyle/>
          <a:p>
            <a:r>
              <a:rPr lang="en-US" sz="3000" b="1" dirty="0"/>
              <a:t>Part 3: KeePass Password Storage</a:t>
            </a:r>
          </a:p>
        </p:txBody>
      </p:sp>
      <p:sp>
        <p:nvSpPr>
          <p:cNvPr id="4" name="TextBox 3">
            <a:extLst>
              <a:ext uri="{FF2B5EF4-FFF2-40B4-BE49-F238E27FC236}">
                <a16:creationId xmlns:a16="http://schemas.microsoft.com/office/drawing/2014/main" id="{A8D4931D-844D-A4FF-212A-018D9C52695A}"/>
              </a:ext>
            </a:extLst>
          </p:cNvPr>
          <p:cNvSpPr txBox="1"/>
          <p:nvPr/>
        </p:nvSpPr>
        <p:spPr>
          <a:xfrm>
            <a:off x="0" y="738664"/>
            <a:ext cx="12192000" cy="19645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What to Avoid:</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Don’t lose your master password — there is no recovery.</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Never upload your .</a:t>
            </a:r>
            <a:r>
              <a:rPr kumimoji="0" lang="en-US" altLang="en-US" sz="2800" b="0" i="0" u="none" strike="noStrike" cap="none" normalizeH="0" baseline="0" dirty="0" err="1">
                <a:ln>
                  <a:noFill/>
                </a:ln>
                <a:solidFill>
                  <a:schemeClr val="tx1"/>
                </a:solidFill>
                <a:effectLst/>
                <a:latin typeface="+mj-lt"/>
              </a:rPr>
              <a:t>kdbx</a:t>
            </a:r>
            <a:r>
              <a:rPr kumimoji="0" lang="en-US" altLang="en-US" sz="2800" b="0" i="0" u="none" strike="noStrike" cap="none" normalizeH="0" baseline="0" dirty="0">
                <a:ln>
                  <a:noFill/>
                </a:ln>
                <a:solidFill>
                  <a:schemeClr val="tx1"/>
                </a:solidFill>
                <a:effectLst/>
                <a:latin typeface="+mj-lt"/>
              </a:rPr>
              <a:t> file to Google Drive without encryption.</a:t>
            </a:r>
          </a:p>
        </p:txBody>
      </p:sp>
    </p:spTree>
    <p:extLst>
      <p:ext uri="{BB962C8B-B14F-4D97-AF65-F5344CB8AC3E}">
        <p14:creationId xmlns:p14="http://schemas.microsoft.com/office/powerpoint/2010/main" val="36590170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AD517D-7D3C-FD53-484B-1E507DA8918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55C054F-9DAC-1557-5FA4-A887C0D8AF19}"/>
              </a:ext>
            </a:extLst>
          </p:cNvPr>
          <p:cNvSpPr txBox="1"/>
          <p:nvPr/>
        </p:nvSpPr>
        <p:spPr>
          <a:xfrm>
            <a:off x="0" y="0"/>
            <a:ext cx="12192000" cy="553998"/>
          </a:xfrm>
          <a:prstGeom prst="rect">
            <a:avLst/>
          </a:prstGeom>
          <a:noFill/>
        </p:spPr>
        <p:txBody>
          <a:bodyPr wrap="square">
            <a:spAutoFit/>
          </a:bodyPr>
          <a:lstStyle/>
          <a:p>
            <a:r>
              <a:rPr lang="en-US" sz="3000" b="1" dirty="0"/>
              <a:t>Reflection: Exploring Shodan.io</a:t>
            </a:r>
          </a:p>
        </p:txBody>
      </p:sp>
      <p:sp>
        <p:nvSpPr>
          <p:cNvPr id="4" name="TextBox 3">
            <a:extLst>
              <a:ext uri="{FF2B5EF4-FFF2-40B4-BE49-F238E27FC236}">
                <a16:creationId xmlns:a16="http://schemas.microsoft.com/office/drawing/2014/main" id="{36207290-C08F-623B-302D-AA69B66CE468}"/>
              </a:ext>
            </a:extLst>
          </p:cNvPr>
          <p:cNvSpPr txBox="1"/>
          <p:nvPr/>
        </p:nvSpPr>
        <p:spPr>
          <a:xfrm>
            <a:off x="0" y="738664"/>
            <a:ext cx="12192000" cy="5196166"/>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Learning Outcomes: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Understand how the </a:t>
            </a:r>
            <a:r>
              <a:rPr kumimoji="0" lang="en-US" altLang="en-US" sz="2800" b="1" i="0" u="none" strike="noStrike" cap="none" normalizeH="0" baseline="0" dirty="0">
                <a:ln>
                  <a:noFill/>
                </a:ln>
                <a:solidFill>
                  <a:schemeClr val="tx1"/>
                </a:solidFill>
                <a:effectLst/>
                <a:latin typeface="+mj-lt"/>
              </a:rPr>
              <a:t>Shodan</a:t>
            </a:r>
            <a:r>
              <a:rPr kumimoji="0" lang="en-US" altLang="en-US" sz="2800" b="0" i="0" u="none" strike="noStrike" cap="none" normalizeH="0" baseline="0" dirty="0">
                <a:ln>
                  <a:noFill/>
                </a:ln>
                <a:solidFill>
                  <a:schemeClr val="tx1"/>
                </a:solidFill>
                <a:effectLst/>
                <a:latin typeface="+mj-lt"/>
              </a:rPr>
              <a:t> search engine scans the internet differently by indexing banner data.</a:t>
            </a:r>
            <a:endParaRPr kumimoji="0" lang="en-US" altLang="en-US" sz="2800" b="1"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Instructions:</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Visit: </a:t>
            </a:r>
            <a:r>
              <a:rPr kumimoji="0" lang="en-US" altLang="en-US" sz="2800" b="0" i="0" u="none" strike="noStrike" cap="none" normalizeH="0" baseline="0" dirty="0">
                <a:ln>
                  <a:noFill/>
                </a:ln>
                <a:solidFill>
                  <a:schemeClr val="tx1"/>
                </a:solidFill>
                <a:effectLst/>
                <a:latin typeface="+mj-lt"/>
                <a:hlinkClick r:id="rId2"/>
              </a:rPr>
              <a:t>www.shodan.io</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Search for something like: HP Printer Australia, Baby monitor, Sydney, Smart TV</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Record what kind of devices are shown.</a:t>
            </a:r>
          </a:p>
        </p:txBody>
      </p:sp>
    </p:spTree>
    <p:extLst>
      <p:ext uri="{BB962C8B-B14F-4D97-AF65-F5344CB8AC3E}">
        <p14:creationId xmlns:p14="http://schemas.microsoft.com/office/powerpoint/2010/main" val="19368761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7B4E0-A960-9032-699C-43C068FD5D7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28827F8-C0C1-63A6-2C56-F7455AA29A60}"/>
              </a:ext>
            </a:extLst>
          </p:cNvPr>
          <p:cNvSpPr txBox="1"/>
          <p:nvPr/>
        </p:nvSpPr>
        <p:spPr>
          <a:xfrm>
            <a:off x="0" y="0"/>
            <a:ext cx="12192000" cy="553998"/>
          </a:xfrm>
          <a:prstGeom prst="rect">
            <a:avLst/>
          </a:prstGeom>
          <a:noFill/>
        </p:spPr>
        <p:txBody>
          <a:bodyPr wrap="square">
            <a:spAutoFit/>
          </a:bodyPr>
          <a:lstStyle/>
          <a:p>
            <a:r>
              <a:rPr lang="en-US" sz="3000" b="1" dirty="0"/>
              <a:t>Reflection: Exploring Shodan.io</a:t>
            </a:r>
          </a:p>
        </p:txBody>
      </p:sp>
      <p:sp>
        <p:nvSpPr>
          <p:cNvPr id="4" name="TextBox 3">
            <a:extLst>
              <a:ext uri="{FF2B5EF4-FFF2-40B4-BE49-F238E27FC236}">
                <a16:creationId xmlns:a16="http://schemas.microsoft.com/office/drawing/2014/main" id="{F330406D-A970-50FC-9B24-AD4F82E7775A}"/>
              </a:ext>
            </a:extLst>
          </p:cNvPr>
          <p:cNvSpPr txBox="1"/>
          <p:nvPr/>
        </p:nvSpPr>
        <p:spPr>
          <a:xfrm>
            <a:off x="0" y="738664"/>
            <a:ext cx="12192000" cy="2610843"/>
          </a:xfrm>
          <a:prstGeom prst="rect">
            <a:avLst/>
          </a:prstGeom>
          <a:noFill/>
        </p:spPr>
        <p:txBody>
          <a:bodyPr wrap="square">
            <a:spAutoFit/>
          </a:bodyPr>
          <a:lstStyle/>
          <a:p>
            <a:pPr marL="971550" lvl="1" indent="-514350" eaLnBrk="0" fontAlgn="base" hangingPunct="0">
              <a:lnSpc>
                <a:spcPct val="150000"/>
              </a:lnSpc>
              <a:spcBef>
                <a:spcPct val="0"/>
              </a:spcBef>
              <a:spcAft>
                <a:spcPct val="0"/>
              </a:spcAft>
              <a:buFont typeface="+mj-lt"/>
              <a:buAutoNum type="arabicPeriod" startAt="4"/>
            </a:pPr>
            <a:r>
              <a:rPr kumimoji="0" lang="en-US" altLang="en-US" sz="2800" b="0" i="0" u="none" strike="noStrike" cap="none" normalizeH="0" baseline="0" dirty="0">
                <a:ln>
                  <a:noFill/>
                </a:ln>
                <a:solidFill>
                  <a:schemeClr val="tx1"/>
                </a:solidFill>
                <a:effectLst/>
                <a:latin typeface="+mj-lt"/>
              </a:rPr>
              <a:t>Answer:</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What are the </a:t>
            </a:r>
            <a:r>
              <a:rPr kumimoji="0" lang="en-US" altLang="en-US" sz="2800" b="1" i="0" u="none" strike="noStrike" cap="none" normalizeH="0" baseline="0" dirty="0">
                <a:ln>
                  <a:noFill/>
                </a:ln>
                <a:solidFill>
                  <a:schemeClr val="tx1"/>
                </a:solidFill>
                <a:effectLst/>
                <a:latin typeface="+mj-lt"/>
              </a:rPr>
              <a:t>ethical concerns</a:t>
            </a:r>
            <a:r>
              <a:rPr kumimoji="0" lang="en-US" altLang="en-US" sz="2800" b="0" i="0" u="none" strike="noStrike" cap="none" normalizeH="0" baseline="0" dirty="0">
                <a:ln>
                  <a:noFill/>
                </a:ln>
                <a:solidFill>
                  <a:schemeClr val="tx1"/>
                </a:solidFill>
                <a:effectLst/>
                <a:latin typeface="+mj-lt"/>
              </a:rPr>
              <a:t>?</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How can you prevent your devices from being found?</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mj-lt"/>
              </a:rPr>
              <a:t>Why would a penetration tester use Shodan?</a:t>
            </a:r>
          </a:p>
        </p:txBody>
      </p:sp>
    </p:spTree>
    <p:extLst>
      <p:ext uri="{BB962C8B-B14F-4D97-AF65-F5344CB8AC3E}">
        <p14:creationId xmlns:p14="http://schemas.microsoft.com/office/powerpoint/2010/main" val="26445100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2F146-7C77-37E9-4A58-43861716EFB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730A453-4F6F-5522-DFEB-19EB042ACF78}"/>
              </a:ext>
            </a:extLst>
          </p:cNvPr>
          <p:cNvSpPr txBox="1"/>
          <p:nvPr/>
        </p:nvSpPr>
        <p:spPr>
          <a:xfrm>
            <a:off x="0" y="0"/>
            <a:ext cx="12192000" cy="553998"/>
          </a:xfrm>
          <a:prstGeom prst="rect">
            <a:avLst/>
          </a:prstGeom>
          <a:noFill/>
        </p:spPr>
        <p:txBody>
          <a:bodyPr wrap="square">
            <a:spAutoFit/>
          </a:bodyPr>
          <a:lstStyle/>
          <a:p>
            <a:r>
              <a:rPr lang="en-US" sz="3000" b="1" dirty="0"/>
              <a:t>Reflection: Exploring Shodan.io</a:t>
            </a:r>
          </a:p>
        </p:txBody>
      </p:sp>
      <p:sp>
        <p:nvSpPr>
          <p:cNvPr id="4" name="TextBox 3">
            <a:extLst>
              <a:ext uri="{FF2B5EF4-FFF2-40B4-BE49-F238E27FC236}">
                <a16:creationId xmlns:a16="http://schemas.microsoft.com/office/drawing/2014/main" id="{BA635466-D9D0-539F-3BB2-C312E7B167E5}"/>
              </a:ext>
            </a:extLst>
          </p:cNvPr>
          <p:cNvSpPr txBox="1"/>
          <p:nvPr/>
        </p:nvSpPr>
        <p:spPr>
          <a:xfrm>
            <a:off x="0" y="738664"/>
            <a:ext cx="12192000" cy="1964512"/>
          </a:xfrm>
          <a:prstGeom prst="rect">
            <a:avLst/>
          </a:prstGeom>
          <a:noFill/>
        </p:spPr>
        <p:txBody>
          <a:bodyPr wrap="square">
            <a:spAutoFit/>
          </a:bodyPr>
          <a:lstStyle/>
          <a:p>
            <a:pPr>
              <a:lnSpc>
                <a:spcPct val="150000"/>
              </a:lnSpc>
              <a:buNone/>
            </a:pPr>
            <a:r>
              <a:rPr lang="en-US" sz="2800" b="1" dirty="0"/>
              <a:t>Real-World Analogy</a:t>
            </a:r>
          </a:p>
          <a:p>
            <a:pPr>
              <a:lnSpc>
                <a:spcPct val="150000"/>
              </a:lnSpc>
            </a:pPr>
            <a:r>
              <a:rPr lang="en-US" sz="2800" b="1" dirty="0"/>
              <a:t>Google is like a library card catalogue</a:t>
            </a:r>
            <a:r>
              <a:rPr lang="en-US" sz="2800" dirty="0"/>
              <a:t> — it shows you where things are. </a:t>
            </a:r>
            <a:r>
              <a:rPr lang="en-US" sz="2800" b="1" dirty="0"/>
              <a:t>Shodan is like a flashlight in the dark</a:t>
            </a:r>
            <a:r>
              <a:rPr lang="en-US" sz="2800" dirty="0"/>
              <a:t> — it shows you what's </a:t>
            </a:r>
            <a:r>
              <a:rPr lang="en-US" sz="2800" b="1" dirty="0"/>
              <a:t>on</a:t>
            </a:r>
            <a:r>
              <a:rPr lang="en-US" sz="2800" dirty="0"/>
              <a:t> and </a:t>
            </a:r>
            <a:r>
              <a:rPr lang="en-US" sz="2800" b="1" dirty="0"/>
              <a:t>responding</a:t>
            </a:r>
            <a:r>
              <a:rPr lang="en-US" sz="2800" dirty="0"/>
              <a:t> in the world.</a:t>
            </a:r>
          </a:p>
        </p:txBody>
      </p:sp>
    </p:spTree>
    <p:extLst>
      <p:ext uri="{BB962C8B-B14F-4D97-AF65-F5344CB8AC3E}">
        <p14:creationId xmlns:p14="http://schemas.microsoft.com/office/powerpoint/2010/main" val="125370018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3773F-C37B-A9D0-2286-ACA1CE61F70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5D13AF3-719C-05BB-59BC-832061E168C9}"/>
              </a:ext>
            </a:extLst>
          </p:cNvPr>
          <p:cNvSpPr txBox="1"/>
          <p:nvPr/>
        </p:nvSpPr>
        <p:spPr>
          <a:xfrm>
            <a:off x="0" y="0"/>
            <a:ext cx="12192000" cy="553998"/>
          </a:xfrm>
          <a:prstGeom prst="rect">
            <a:avLst/>
          </a:prstGeom>
          <a:noFill/>
        </p:spPr>
        <p:txBody>
          <a:bodyPr wrap="square">
            <a:spAutoFit/>
          </a:bodyPr>
          <a:lstStyle/>
          <a:p>
            <a:r>
              <a:rPr lang="en-US" sz="3000" b="1" dirty="0"/>
              <a:t>Reflection: Exploring Shodan.io</a:t>
            </a:r>
          </a:p>
        </p:txBody>
      </p:sp>
      <p:sp>
        <p:nvSpPr>
          <p:cNvPr id="4" name="TextBox 3">
            <a:extLst>
              <a:ext uri="{FF2B5EF4-FFF2-40B4-BE49-F238E27FC236}">
                <a16:creationId xmlns:a16="http://schemas.microsoft.com/office/drawing/2014/main" id="{7C7F1E3A-A8BC-A0C7-518F-C89B529FBCC0}"/>
              </a:ext>
            </a:extLst>
          </p:cNvPr>
          <p:cNvSpPr txBox="1"/>
          <p:nvPr/>
        </p:nvSpPr>
        <p:spPr>
          <a:xfrm>
            <a:off x="0" y="738664"/>
            <a:ext cx="12192000" cy="4549835"/>
          </a:xfrm>
          <a:prstGeom prst="rect">
            <a:avLst/>
          </a:prstGeom>
          <a:noFill/>
        </p:spPr>
        <p:txBody>
          <a:bodyPr wrap="square">
            <a:spAutoFit/>
          </a:bodyPr>
          <a:lstStyle/>
          <a:p>
            <a:pPr>
              <a:lnSpc>
                <a:spcPct val="150000"/>
              </a:lnSpc>
              <a:buNone/>
            </a:pPr>
            <a:r>
              <a:rPr lang="en-US" sz="2800" b="1" dirty="0"/>
              <a:t>Summary of Learning Outcomes</a:t>
            </a:r>
          </a:p>
          <a:p>
            <a:pPr>
              <a:lnSpc>
                <a:spcPct val="150000"/>
              </a:lnSpc>
              <a:buNone/>
            </a:pPr>
            <a:r>
              <a:rPr lang="en-US" sz="2800" dirty="0"/>
              <a:t>By the end of Lab 5, you should be able to:</a:t>
            </a:r>
          </a:p>
          <a:p>
            <a:pPr marL="914400" lvl="1" indent="-457200">
              <a:lnSpc>
                <a:spcPct val="150000"/>
              </a:lnSpc>
              <a:buFont typeface="Arial" panose="020B0604020202020204" pitchFamily="34" charset="0"/>
              <a:buChar char="•"/>
            </a:pPr>
            <a:r>
              <a:rPr lang="en-US" sz="2800" dirty="0"/>
              <a:t>Differentiate between legal and ethical actions in cybersecurity</a:t>
            </a:r>
          </a:p>
          <a:p>
            <a:pPr marL="914400" lvl="1" indent="-457200">
              <a:lnSpc>
                <a:spcPct val="150000"/>
              </a:lnSpc>
              <a:buFont typeface="Arial" panose="020B0604020202020204" pitchFamily="34" charset="0"/>
              <a:buChar char="•"/>
            </a:pPr>
            <a:r>
              <a:rPr lang="en-US" sz="2800" dirty="0"/>
              <a:t>Use search tools for ethical reconnaissance awareness</a:t>
            </a:r>
          </a:p>
          <a:p>
            <a:pPr marL="914400" lvl="1" indent="-457200">
              <a:lnSpc>
                <a:spcPct val="150000"/>
              </a:lnSpc>
              <a:buFont typeface="Arial" panose="020B0604020202020204" pitchFamily="34" charset="0"/>
              <a:buChar char="•"/>
            </a:pPr>
            <a:r>
              <a:rPr lang="en-US" sz="2800" dirty="0"/>
              <a:t>Identify exposed data and weak configurations</a:t>
            </a:r>
          </a:p>
          <a:p>
            <a:pPr marL="914400" lvl="1" indent="-457200">
              <a:lnSpc>
                <a:spcPct val="150000"/>
              </a:lnSpc>
              <a:buFont typeface="Arial" panose="020B0604020202020204" pitchFamily="34" charset="0"/>
              <a:buChar char="•"/>
            </a:pPr>
            <a:r>
              <a:rPr lang="en-US" sz="2800" dirty="0"/>
              <a:t>Use KeePass to manage credentials securely</a:t>
            </a:r>
          </a:p>
          <a:p>
            <a:pPr marL="914400" lvl="1" indent="-457200">
              <a:lnSpc>
                <a:spcPct val="150000"/>
              </a:lnSpc>
              <a:buFont typeface="Arial" panose="020B0604020202020204" pitchFamily="34" charset="0"/>
              <a:buChar char="•"/>
            </a:pPr>
            <a:r>
              <a:rPr lang="en-US" sz="2800" dirty="0"/>
              <a:t>Reflect on cyber threats and protection strategies</a:t>
            </a:r>
          </a:p>
        </p:txBody>
      </p:sp>
    </p:spTree>
    <p:extLst>
      <p:ext uri="{BB962C8B-B14F-4D97-AF65-F5344CB8AC3E}">
        <p14:creationId xmlns:p14="http://schemas.microsoft.com/office/powerpoint/2010/main" val="27773119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256A10-98D3-2C2E-E847-D03F9750932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F36E3B3-198C-6BDD-5D1E-C0EC3FE411C9}"/>
              </a:ext>
            </a:extLst>
          </p:cNvPr>
          <p:cNvSpPr txBox="1"/>
          <p:nvPr/>
        </p:nvSpPr>
        <p:spPr>
          <a:xfrm>
            <a:off x="0" y="0"/>
            <a:ext cx="12192000" cy="553998"/>
          </a:xfrm>
          <a:prstGeom prst="rect">
            <a:avLst/>
          </a:prstGeom>
          <a:noFill/>
        </p:spPr>
        <p:txBody>
          <a:bodyPr wrap="square">
            <a:spAutoFit/>
          </a:bodyPr>
          <a:lstStyle/>
          <a:p>
            <a:r>
              <a:rPr lang="en-US" sz="3000" b="1" dirty="0"/>
              <a:t>Reflection: Exploring Shodan.io</a:t>
            </a:r>
          </a:p>
        </p:txBody>
      </p:sp>
      <p:sp>
        <p:nvSpPr>
          <p:cNvPr id="4" name="TextBox 3">
            <a:extLst>
              <a:ext uri="{FF2B5EF4-FFF2-40B4-BE49-F238E27FC236}">
                <a16:creationId xmlns:a16="http://schemas.microsoft.com/office/drawing/2014/main" id="{C478C07A-42B0-68D1-ECFA-A8A6E5B5BB8F}"/>
              </a:ext>
            </a:extLst>
          </p:cNvPr>
          <p:cNvSpPr txBox="1"/>
          <p:nvPr/>
        </p:nvSpPr>
        <p:spPr>
          <a:xfrm>
            <a:off x="0" y="738664"/>
            <a:ext cx="12192000" cy="2610843"/>
          </a:xfrm>
          <a:prstGeom prst="rect">
            <a:avLst/>
          </a:prstGeom>
          <a:noFill/>
        </p:spPr>
        <p:txBody>
          <a:bodyPr wrap="square">
            <a:spAutoFit/>
          </a:bodyPr>
          <a:lstStyle/>
          <a:p>
            <a:pPr>
              <a:lnSpc>
                <a:spcPct val="150000"/>
              </a:lnSpc>
              <a:buNone/>
            </a:pPr>
            <a:r>
              <a:rPr lang="en-US" sz="2800" b="1" dirty="0"/>
              <a:t>Australian Relevance:</a:t>
            </a:r>
          </a:p>
          <a:p>
            <a:pPr>
              <a:lnSpc>
                <a:spcPct val="150000"/>
              </a:lnSpc>
            </a:pPr>
            <a:r>
              <a:rPr lang="en-US" sz="2800" dirty="0"/>
              <a:t>In Australia, government initiatives like </a:t>
            </a:r>
            <a:r>
              <a:rPr lang="en-US" sz="2800" b="1" dirty="0"/>
              <a:t>Stay Smart Online</a:t>
            </a:r>
            <a:r>
              <a:rPr lang="en-US" sz="2800" dirty="0"/>
              <a:t> and </a:t>
            </a:r>
            <a:r>
              <a:rPr lang="en-US" sz="2800" b="1" dirty="0"/>
              <a:t>ACSC Essential Eight</a:t>
            </a:r>
            <a:r>
              <a:rPr lang="en-US" sz="2800" dirty="0"/>
              <a:t> encourage users to understand and defend against exactly the kinds of issues raised in this lab — from exposed IP cameras to leaked Excel files.</a:t>
            </a:r>
          </a:p>
        </p:txBody>
      </p:sp>
    </p:spTree>
    <p:extLst>
      <p:ext uri="{BB962C8B-B14F-4D97-AF65-F5344CB8AC3E}">
        <p14:creationId xmlns:p14="http://schemas.microsoft.com/office/powerpoint/2010/main" val="9553735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76FF97-519B-928D-2932-F0A7E5DE711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70E5F27-A6BF-4C3A-04EF-1FC53F1104A2}"/>
              </a:ext>
            </a:extLst>
          </p:cNvPr>
          <p:cNvSpPr txBox="1"/>
          <p:nvPr/>
        </p:nvSpPr>
        <p:spPr>
          <a:xfrm>
            <a:off x="0" y="0"/>
            <a:ext cx="12192000" cy="553998"/>
          </a:xfrm>
          <a:prstGeom prst="rect">
            <a:avLst/>
          </a:prstGeom>
          <a:noFill/>
        </p:spPr>
        <p:txBody>
          <a:bodyPr wrap="square">
            <a:spAutoFit/>
          </a:bodyPr>
          <a:lstStyle/>
          <a:p>
            <a:r>
              <a:rPr lang="en-US" sz="3000" b="1" dirty="0"/>
              <a:t>Thank You</a:t>
            </a:r>
          </a:p>
        </p:txBody>
      </p:sp>
      <p:sp>
        <p:nvSpPr>
          <p:cNvPr id="4" name="TextBox 3">
            <a:extLst>
              <a:ext uri="{FF2B5EF4-FFF2-40B4-BE49-F238E27FC236}">
                <a16:creationId xmlns:a16="http://schemas.microsoft.com/office/drawing/2014/main" id="{0FB6C70B-1AA4-4D8B-BF0F-956BD8824B1F}"/>
              </a:ext>
            </a:extLst>
          </p:cNvPr>
          <p:cNvSpPr txBox="1"/>
          <p:nvPr/>
        </p:nvSpPr>
        <p:spPr>
          <a:xfrm>
            <a:off x="0" y="738664"/>
            <a:ext cx="12192000" cy="1318181"/>
          </a:xfrm>
          <a:prstGeom prst="rect">
            <a:avLst/>
          </a:prstGeom>
          <a:noFill/>
        </p:spPr>
        <p:txBody>
          <a:bodyPr wrap="square">
            <a:spAutoFit/>
          </a:bodyPr>
          <a:lstStyle/>
          <a:p>
            <a:pPr>
              <a:lnSpc>
                <a:spcPct val="150000"/>
              </a:lnSpc>
            </a:pPr>
            <a:r>
              <a:rPr lang="en-US" sz="2800" dirty="0"/>
              <a:t>Stay ethical. Stay aware. Stay secure.</a:t>
            </a:r>
          </a:p>
          <a:p>
            <a:pPr>
              <a:lnSpc>
                <a:spcPct val="150000"/>
              </a:lnSpc>
            </a:pPr>
            <a:r>
              <a:rPr lang="en-US" sz="2800" dirty="0"/>
              <a:t>Dr. Farshid Keivanian</a:t>
            </a:r>
          </a:p>
        </p:txBody>
      </p:sp>
    </p:spTree>
    <p:extLst>
      <p:ext uri="{BB962C8B-B14F-4D97-AF65-F5344CB8AC3E}">
        <p14:creationId xmlns:p14="http://schemas.microsoft.com/office/powerpoint/2010/main" val="1534200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4AF22-4716-D72C-E8F0-161D953E521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974AD08-4550-C6D7-E2A1-A82ED0D71CF2}"/>
              </a:ext>
            </a:extLst>
          </p:cNvPr>
          <p:cNvSpPr txBox="1"/>
          <p:nvPr/>
        </p:nvSpPr>
        <p:spPr>
          <a:xfrm>
            <a:off x="0" y="-187154"/>
            <a:ext cx="12192000" cy="713272"/>
          </a:xfrm>
          <a:prstGeom prst="rect">
            <a:avLst/>
          </a:prstGeom>
          <a:noFill/>
        </p:spPr>
        <p:txBody>
          <a:bodyPr wrap="square">
            <a:spAutoFit/>
          </a:bodyPr>
          <a:lstStyle/>
          <a:p>
            <a:pPr>
              <a:lnSpc>
                <a:spcPct val="150000"/>
              </a:lnSpc>
              <a:buNone/>
            </a:pPr>
            <a:r>
              <a:rPr lang="en-US" sz="3000" b="1" dirty="0"/>
              <a:t>Part 1: Ethical and Theoretical Foundations</a:t>
            </a:r>
          </a:p>
        </p:txBody>
      </p:sp>
      <p:sp>
        <p:nvSpPr>
          <p:cNvPr id="4" name="TextBox 3">
            <a:extLst>
              <a:ext uri="{FF2B5EF4-FFF2-40B4-BE49-F238E27FC236}">
                <a16:creationId xmlns:a16="http://schemas.microsoft.com/office/drawing/2014/main" id="{9D6422F1-8942-1DB5-BD66-27C04DCACDFC}"/>
              </a:ext>
            </a:extLst>
          </p:cNvPr>
          <p:cNvSpPr txBox="1"/>
          <p:nvPr/>
        </p:nvSpPr>
        <p:spPr>
          <a:xfrm>
            <a:off x="0" y="1015503"/>
            <a:ext cx="12192000" cy="1964512"/>
          </a:xfrm>
          <a:prstGeom prst="rect">
            <a:avLst/>
          </a:prstGeom>
          <a:noFill/>
        </p:spPr>
        <p:txBody>
          <a:bodyPr wrap="square">
            <a:spAutoFit/>
          </a:bodyPr>
          <a:lstStyle/>
          <a:p>
            <a:pPr>
              <a:lnSpc>
                <a:spcPct val="150000"/>
              </a:lnSpc>
              <a:buNone/>
            </a:pPr>
            <a:r>
              <a:rPr lang="en-US" sz="2800" b="1" dirty="0"/>
              <a:t>What to Avoid:</a:t>
            </a:r>
          </a:p>
          <a:p>
            <a:pPr marL="914400" lvl="1" indent="-457200">
              <a:lnSpc>
                <a:spcPct val="150000"/>
              </a:lnSpc>
              <a:buFont typeface="Arial" panose="020B0604020202020204" pitchFamily="34" charset="0"/>
              <a:buChar char="•"/>
            </a:pPr>
            <a:r>
              <a:rPr lang="en-US" sz="2800" dirty="0"/>
              <a:t>Don't copy from websites. Use your own understanding.</a:t>
            </a:r>
          </a:p>
          <a:p>
            <a:pPr marL="914400" lvl="1" indent="-457200">
              <a:lnSpc>
                <a:spcPct val="150000"/>
              </a:lnSpc>
              <a:buFont typeface="Arial" panose="020B0604020202020204" pitchFamily="34" charset="0"/>
              <a:buChar char="•"/>
            </a:pPr>
            <a:r>
              <a:rPr lang="en-US" sz="2800" dirty="0"/>
              <a:t>Avoid generalizations. Be specific in your answers.</a:t>
            </a:r>
          </a:p>
        </p:txBody>
      </p:sp>
    </p:spTree>
    <p:extLst>
      <p:ext uri="{BB962C8B-B14F-4D97-AF65-F5344CB8AC3E}">
        <p14:creationId xmlns:p14="http://schemas.microsoft.com/office/powerpoint/2010/main" val="1260276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BA0921-71F8-30A2-8672-61F2E352190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3091976-A056-23C7-7CFA-9D563B172DE6}"/>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C5E39C68-2DB0-9DB9-5802-9CE74BEA100B}"/>
              </a:ext>
            </a:extLst>
          </p:cNvPr>
          <p:cNvSpPr txBox="1"/>
          <p:nvPr/>
        </p:nvSpPr>
        <p:spPr>
          <a:xfrm>
            <a:off x="0" y="1015503"/>
            <a:ext cx="12192000" cy="4549835"/>
          </a:xfrm>
          <a:prstGeom prst="rect">
            <a:avLst/>
          </a:prstGeom>
          <a:noFill/>
        </p:spPr>
        <p:txBody>
          <a:bodyPr wrap="square">
            <a:spAutoFit/>
          </a:bodyPr>
          <a:lstStyle/>
          <a:p>
            <a:pPr>
              <a:lnSpc>
                <a:spcPct val="150000"/>
              </a:lnSpc>
              <a:buNone/>
            </a:pPr>
            <a:r>
              <a:rPr lang="en-US" sz="2800" b="1" dirty="0"/>
              <a:t>Goal:</a:t>
            </a:r>
          </a:p>
          <a:p>
            <a:pPr>
              <a:lnSpc>
                <a:spcPct val="150000"/>
              </a:lnSpc>
              <a:buNone/>
            </a:pPr>
            <a:r>
              <a:rPr lang="en-US" sz="2800" dirty="0"/>
              <a:t>To understand how publicly available search engines can be used for security reconnaissance.</a:t>
            </a:r>
          </a:p>
          <a:p>
            <a:pPr>
              <a:lnSpc>
                <a:spcPct val="150000"/>
              </a:lnSpc>
              <a:buNone/>
            </a:pPr>
            <a:r>
              <a:rPr lang="en-US" sz="2800" b="1" dirty="0"/>
              <a:t>Theory Background:</a:t>
            </a:r>
          </a:p>
          <a:p>
            <a:pPr>
              <a:lnSpc>
                <a:spcPct val="150000"/>
              </a:lnSpc>
            </a:pPr>
            <a:r>
              <a:rPr lang="en-US" sz="2800" dirty="0"/>
              <a:t>Just like a </a:t>
            </a:r>
            <a:r>
              <a:rPr lang="en-US" sz="2800" b="1" dirty="0"/>
              <a:t>magnifying glass</a:t>
            </a:r>
            <a:r>
              <a:rPr lang="en-US" sz="2800" dirty="0"/>
              <a:t>, Google can help find hidden or unprotected resources. Ethical hackers and malicious users both use it — your job is to understand how and </a:t>
            </a:r>
            <a:r>
              <a:rPr lang="en-US" sz="2800" b="1" dirty="0"/>
              <a:t>why</a:t>
            </a:r>
            <a:r>
              <a:rPr lang="en-US" sz="2800" dirty="0"/>
              <a:t>, without crossing the ethical line.</a:t>
            </a:r>
          </a:p>
        </p:txBody>
      </p:sp>
    </p:spTree>
    <p:extLst>
      <p:ext uri="{BB962C8B-B14F-4D97-AF65-F5344CB8AC3E}">
        <p14:creationId xmlns:p14="http://schemas.microsoft.com/office/powerpoint/2010/main" val="1850426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327FB-CDFD-0AB9-9E2A-1DAAB0681299}"/>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0C66370-A0A1-284D-318D-C3FF282F359A}"/>
              </a:ext>
            </a:extLst>
          </p:cNvPr>
          <p:cNvPicPr>
            <a:picLocks noChangeAspect="1"/>
          </p:cNvPicPr>
          <p:nvPr/>
        </p:nvPicPr>
        <p:blipFill>
          <a:blip r:embed="rId2"/>
          <a:srcRect l="1" r="1" b="7532"/>
          <a:stretch/>
        </p:blipFill>
        <p:spPr>
          <a:xfrm>
            <a:off x="5399640" y="3325091"/>
            <a:ext cx="6792359" cy="3532909"/>
          </a:xfrm>
          <a:prstGeom prst="rect">
            <a:avLst/>
          </a:prstGeom>
        </p:spPr>
      </p:pic>
      <p:sp>
        <p:nvSpPr>
          <p:cNvPr id="6" name="TextBox 5">
            <a:extLst>
              <a:ext uri="{FF2B5EF4-FFF2-40B4-BE49-F238E27FC236}">
                <a16:creationId xmlns:a16="http://schemas.microsoft.com/office/drawing/2014/main" id="{84B59BB7-3D9C-2309-D25C-D77C1D620D28}"/>
              </a:ext>
            </a:extLst>
          </p:cNvPr>
          <p:cNvSpPr txBox="1"/>
          <p:nvPr/>
        </p:nvSpPr>
        <p:spPr>
          <a:xfrm>
            <a:off x="0" y="0"/>
            <a:ext cx="12192000" cy="553998"/>
          </a:xfrm>
          <a:prstGeom prst="rect">
            <a:avLst/>
          </a:prstGeom>
          <a:noFill/>
        </p:spPr>
        <p:txBody>
          <a:bodyPr wrap="square">
            <a:spAutoFit/>
          </a:bodyPr>
          <a:lstStyle/>
          <a:p>
            <a:r>
              <a:rPr lang="en-US" sz="3000" b="1" dirty="0"/>
              <a:t>Part 2: Challenge Exercises with Google</a:t>
            </a:r>
          </a:p>
        </p:txBody>
      </p:sp>
      <p:sp>
        <p:nvSpPr>
          <p:cNvPr id="4" name="TextBox 3">
            <a:extLst>
              <a:ext uri="{FF2B5EF4-FFF2-40B4-BE49-F238E27FC236}">
                <a16:creationId xmlns:a16="http://schemas.microsoft.com/office/drawing/2014/main" id="{BD33A203-3205-DE21-63A9-9EC3F175E5CB}"/>
              </a:ext>
            </a:extLst>
          </p:cNvPr>
          <p:cNvSpPr txBox="1"/>
          <p:nvPr/>
        </p:nvSpPr>
        <p:spPr>
          <a:xfrm>
            <a:off x="-1" y="801747"/>
            <a:ext cx="12192000" cy="5196166"/>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Step-by-Step Instructions:</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Open Google Australia: </a:t>
            </a:r>
            <a:r>
              <a:rPr kumimoji="0" lang="en-US" altLang="en-US" sz="2800" b="0" i="0" u="none" strike="noStrike" cap="none" normalizeH="0" baseline="0" dirty="0">
                <a:ln>
                  <a:noFill/>
                </a:ln>
                <a:solidFill>
                  <a:schemeClr val="tx1"/>
                </a:solidFill>
                <a:effectLst/>
                <a:latin typeface="+mj-lt"/>
                <a:hlinkClick r:id="rId3"/>
              </a:rPr>
              <a:t>www.google.com.au</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on </a:t>
            </a:r>
            <a:r>
              <a:rPr kumimoji="0" lang="en-US" altLang="en-US" sz="2800" b="1" i="0" u="none" strike="noStrike" cap="none" normalizeH="0" baseline="0" dirty="0">
                <a:ln>
                  <a:noFill/>
                </a:ln>
                <a:solidFill>
                  <a:schemeClr val="tx1"/>
                </a:solidFill>
                <a:effectLst/>
                <a:latin typeface="+mj-lt"/>
              </a:rPr>
              <a:t>Settings → Advanced Search</a:t>
            </a:r>
            <a:r>
              <a:rPr kumimoji="0" lang="en-US" altLang="en-US" sz="2800" b="0" i="0" u="none" strike="noStrike" cap="none" normalizeH="0" baseline="0" dirty="0">
                <a:ln>
                  <a:noFill/>
                </a:ln>
                <a:solidFill>
                  <a:schemeClr val="tx1"/>
                </a:solidFill>
                <a:effectLst/>
                <a:latin typeface="+mj-lt"/>
              </a:rPr>
              <a:t> (bottom right).</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In the "all these words" field, type: login:* password=*</a:t>
            </a: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Under file type, choose: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Microsoft Excel</a:t>
            </a:r>
            <a:endParaRPr kumimoji="0" lang="en-US" altLang="en-US" sz="2800" b="0" i="0" u="none" strike="noStrike" cap="none" normalizeH="0" baseline="0" dirty="0">
              <a:ln>
                <a:noFill/>
              </a:ln>
              <a:solidFill>
                <a:schemeClr val="tx1"/>
              </a:solidFill>
              <a:effectLst/>
              <a:latin typeface="+mj-lt"/>
            </a:endParaRPr>
          </a:p>
          <a:p>
            <a:pPr marL="971550" lvl="1" indent="-51435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Advanced Search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review results.</a:t>
            </a:r>
          </a:p>
        </p:txBody>
      </p:sp>
      <p:sp>
        <p:nvSpPr>
          <p:cNvPr id="7" name="Rectangle: Rounded Corners 6">
            <a:extLst>
              <a:ext uri="{FF2B5EF4-FFF2-40B4-BE49-F238E27FC236}">
                <a16:creationId xmlns:a16="http://schemas.microsoft.com/office/drawing/2014/main" id="{7BAC719F-3992-E20F-5C85-E954F162A658}"/>
              </a:ext>
            </a:extLst>
          </p:cNvPr>
          <p:cNvSpPr/>
          <p:nvPr/>
        </p:nvSpPr>
        <p:spPr>
          <a:xfrm>
            <a:off x="10580914" y="6662057"/>
            <a:ext cx="546265" cy="195943"/>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0FBF66C2-913E-1865-88FA-6B336AF2C40D}"/>
              </a:ext>
            </a:extLst>
          </p:cNvPr>
          <p:cNvSpPr/>
          <p:nvPr/>
        </p:nvSpPr>
        <p:spPr>
          <a:xfrm>
            <a:off x="10054213" y="5339861"/>
            <a:ext cx="988925" cy="19343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997687671"/>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1115</TotalTime>
  <Words>3293</Words>
  <Application>Microsoft Office PowerPoint</Application>
  <PresentationFormat>Widescreen</PresentationFormat>
  <Paragraphs>300</Paragraphs>
  <Slides>68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1_Office Theme</vt:lpstr>
      <vt:lpstr>Preparation for Lab 5</vt:lpstr>
      <vt:lpstr>Preparation for Lab 5 (Week 10)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427</cp:revision>
  <dcterms:created xsi:type="dcterms:W3CDTF">2025-03-01T05:38:51Z</dcterms:created>
  <dcterms:modified xsi:type="dcterms:W3CDTF">2025-05-14T22:05:30Z</dcterms:modified>
</cp:coreProperties>
</file>

<file path=docProps/thumbnail.jpeg>
</file>